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62" r:id="rId2"/>
    <p:sldId id="284" r:id="rId3"/>
    <p:sldId id="288" r:id="rId4"/>
    <p:sldId id="286" r:id="rId5"/>
    <p:sldId id="290" r:id="rId6"/>
    <p:sldId id="291" r:id="rId7"/>
    <p:sldId id="320" r:id="rId8"/>
    <p:sldId id="321" r:id="rId9"/>
    <p:sldId id="293" r:id="rId10"/>
    <p:sldId id="294" r:id="rId11"/>
    <p:sldId id="296" r:id="rId12"/>
    <p:sldId id="297" r:id="rId13"/>
    <p:sldId id="299" r:id="rId14"/>
    <p:sldId id="301" r:id="rId15"/>
    <p:sldId id="302" r:id="rId16"/>
    <p:sldId id="303" r:id="rId17"/>
    <p:sldId id="304" r:id="rId18"/>
    <p:sldId id="306" r:id="rId19"/>
    <p:sldId id="307" r:id="rId20"/>
    <p:sldId id="310" r:id="rId21"/>
    <p:sldId id="311" r:id="rId22"/>
    <p:sldId id="268" r:id="rId23"/>
    <p:sldId id="269" r:id="rId24"/>
    <p:sldId id="264" r:id="rId25"/>
    <p:sldId id="260" r:id="rId26"/>
    <p:sldId id="259" r:id="rId27"/>
    <p:sldId id="265" r:id="rId28"/>
    <p:sldId id="266" r:id="rId29"/>
    <p:sldId id="267" r:id="rId30"/>
    <p:sldId id="273" r:id="rId31"/>
    <p:sldId id="274" r:id="rId32"/>
    <p:sldId id="313" r:id="rId33"/>
    <p:sldId id="316" r:id="rId34"/>
    <p:sldId id="314" r:id="rId35"/>
    <p:sldId id="281" r:id="rId36"/>
    <p:sldId id="275" r:id="rId37"/>
    <p:sldId id="277" r:id="rId38"/>
    <p:sldId id="282" r:id="rId39"/>
    <p:sldId id="279" r:id="rId40"/>
    <p:sldId id="278" r:id="rId41"/>
    <p:sldId id="280"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5FF19A-CAF4-43FC-91C2-57246809CC55}" type="datetimeFigureOut">
              <a:rPr lang="en-US" smtClean="0"/>
              <a:t>11/30/2015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35CC96-0C95-4863-9260-673B41032CF0}" type="slidenum">
              <a:rPr lang="en-US" smtClean="0"/>
              <a:t>‹#›</a:t>
            </a:fld>
            <a:endParaRPr lang="en-US"/>
          </a:p>
        </p:txBody>
      </p:sp>
    </p:spTree>
    <p:extLst>
      <p:ext uri="{BB962C8B-B14F-4D97-AF65-F5344CB8AC3E}">
        <p14:creationId xmlns:p14="http://schemas.microsoft.com/office/powerpoint/2010/main" val="4086437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B34E29-373B-45AF-AAAD-F7D810C38700}" type="slidenum">
              <a:rPr lang="en-US" smtClean="0"/>
              <a:t>2</a:t>
            </a:fld>
            <a:endParaRPr lang="en-US" dirty="0"/>
          </a:p>
        </p:txBody>
      </p:sp>
    </p:spTree>
    <p:extLst>
      <p:ext uri="{BB962C8B-B14F-4D97-AF65-F5344CB8AC3E}">
        <p14:creationId xmlns:p14="http://schemas.microsoft.com/office/powerpoint/2010/main" val="3339166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34E29-373B-45AF-AAAD-F7D810C387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0003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34E29-373B-45AF-AAAD-F7D810C387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7842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34E29-373B-45AF-AAAD-F7D810C387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7165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B34E29-373B-45AF-AAAD-F7D810C38700}" type="slidenum">
              <a:rPr lang="en-US" smtClean="0"/>
              <a:t>18</a:t>
            </a:fld>
            <a:endParaRPr lang="en-US" dirty="0"/>
          </a:p>
        </p:txBody>
      </p:sp>
    </p:spTree>
    <p:extLst>
      <p:ext uri="{BB962C8B-B14F-4D97-AF65-F5344CB8AC3E}">
        <p14:creationId xmlns:p14="http://schemas.microsoft.com/office/powerpoint/2010/main" val="2899099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E58897-5F8C-422E-B1FE-AD732AEAE83D}"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FE36C-6D13-4305-B306-2D7C72D8ACE4}" type="slidenum">
              <a:rPr lang="en-US" smtClean="0"/>
              <a:t>‹#›</a:t>
            </a:fld>
            <a:endParaRPr lang="en-US"/>
          </a:p>
        </p:txBody>
      </p:sp>
    </p:spTree>
    <p:extLst>
      <p:ext uri="{BB962C8B-B14F-4D97-AF65-F5344CB8AC3E}">
        <p14:creationId xmlns:p14="http://schemas.microsoft.com/office/powerpoint/2010/main" val="4257418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E58897-5F8C-422E-B1FE-AD732AEAE83D}"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FE36C-6D13-4305-B306-2D7C72D8ACE4}" type="slidenum">
              <a:rPr lang="en-US" smtClean="0"/>
              <a:t>‹#›</a:t>
            </a:fld>
            <a:endParaRPr lang="en-US"/>
          </a:p>
        </p:txBody>
      </p:sp>
    </p:spTree>
    <p:extLst>
      <p:ext uri="{BB962C8B-B14F-4D97-AF65-F5344CB8AC3E}">
        <p14:creationId xmlns:p14="http://schemas.microsoft.com/office/powerpoint/2010/main" val="4176280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E58897-5F8C-422E-B1FE-AD732AEAE83D}"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FE36C-6D13-4305-B306-2D7C72D8ACE4}" type="slidenum">
              <a:rPr lang="en-US" smtClean="0"/>
              <a:t>‹#›</a:t>
            </a:fld>
            <a:endParaRPr lang="en-US"/>
          </a:p>
        </p:txBody>
      </p:sp>
    </p:spTree>
    <p:extLst>
      <p:ext uri="{BB962C8B-B14F-4D97-AF65-F5344CB8AC3E}">
        <p14:creationId xmlns:p14="http://schemas.microsoft.com/office/powerpoint/2010/main" val="390675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563563"/>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defTabSz="1218316"/>
            <a:fld id="{60CACA93-04EA-4E7D-839F-9C7CA569300F}" type="datetimeFigureOut">
              <a:rPr lang="en-US" smtClean="0">
                <a:solidFill>
                  <a:prstClr val="black">
                    <a:tint val="75000"/>
                  </a:prstClr>
                </a:solidFill>
              </a:rPr>
              <a:pPr defTabSz="1218316"/>
              <a:t>11/30/2015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8316"/>
            <a:r>
              <a:rPr lang="en-US" smtClean="0">
                <a:solidFill>
                  <a:prstClr val="black">
                    <a:tint val="75000"/>
                  </a:prstClr>
                </a:solidFill>
              </a:rPr>
              <a:t>Controls Framework</a:t>
            </a:r>
            <a:endParaRPr lang="en-US" dirty="0">
              <a:solidFill>
                <a:prstClr val="black">
                  <a:tint val="75000"/>
                </a:prstClr>
              </a:solidFill>
            </a:endParaRPr>
          </a:p>
        </p:txBody>
      </p:sp>
      <p:sp>
        <p:nvSpPr>
          <p:cNvPr id="5" name="Slide Number Placeholder 4"/>
          <p:cNvSpPr>
            <a:spLocks noGrp="1"/>
          </p:cNvSpPr>
          <p:nvPr>
            <p:ph type="sldNum" sz="quarter" idx="12"/>
          </p:nvPr>
        </p:nvSpPr>
        <p:spPr>
          <a:xfrm>
            <a:off x="8737600" y="6400800"/>
            <a:ext cx="2844800" cy="365125"/>
          </a:xfrm>
        </p:spPr>
        <p:txBody>
          <a:bodyPr/>
          <a:lstStyle/>
          <a:p>
            <a:pPr defTabSz="1218316"/>
            <a:fld id="{1ADA3C7B-2A71-4456-960F-3D5EE64F2FB9}" type="slidenum">
              <a:rPr lang="en-US" smtClean="0">
                <a:solidFill>
                  <a:prstClr val="black">
                    <a:tint val="75000"/>
                  </a:prstClr>
                </a:solidFill>
              </a:rPr>
              <a:pPr defTabSz="1218316"/>
              <a:t>‹#›</a:t>
            </a:fld>
            <a:endParaRPr lang="en-US">
              <a:solidFill>
                <a:prstClr val="black">
                  <a:tint val="75000"/>
                </a:prstClr>
              </a:solidFill>
            </a:endParaRPr>
          </a:p>
        </p:txBody>
      </p:sp>
    </p:spTree>
    <p:extLst>
      <p:ext uri="{BB962C8B-B14F-4D97-AF65-F5344CB8AC3E}">
        <p14:creationId xmlns:p14="http://schemas.microsoft.com/office/powerpoint/2010/main" val="32195857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E58897-5F8C-422E-B1FE-AD732AEAE83D}"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FE36C-6D13-4305-B306-2D7C72D8ACE4}" type="slidenum">
              <a:rPr lang="en-US" smtClean="0"/>
              <a:t>‹#›</a:t>
            </a:fld>
            <a:endParaRPr lang="en-US"/>
          </a:p>
        </p:txBody>
      </p:sp>
    </p:spTree>
    <p:extLst>
      <p:ext uri="{BB962C8B-B14F-4D97-AF65-F5344CB8AC3E}">
        <p14:creationId xmlns:p14="http://schemas.microsoft.com/office/powerpoint/2010/main" val="760901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E58897-5F8C-422E-B1FE-AD732AEAE83D}"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FE36C-6D13-4305-B306-2D7C72D8ACE4}" type="slidenum">
              <a:rPr lang="en-US" smtClean="0"/>
              <a:t>‹#›</a:t>
            </a:fld>
            <a:endParaRPr lang="en-US"/>
          </a:p>
        </p:txBody>
      </p:sp>
    </p:spTree>
    <p:extLst>
      <p:ext uri="{BB962C8B-B14F-4D97-AF65-F5344CB8AC3E}">
        <p14:creationId xmlns:p14="http://schemas.microsoft.com/office/powerpoint/2010/main" val="3469913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E58897-5F8C-422E-B1FE-AD732AEAE83D}" type="datetimeFigureOut">
              <a:rPr lang="en-US" smtClean="0"/>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FE36C-6D13-4305-B306-2D7C72D8ACE4}" type="slidenum">
              <a:rPr lang="en-US" smtClean="0"/>
              <a:t>‹#›</a:t>
            </a:fld>
            <a:endParaRPr lang="en-US"/>
          </a:p>
        </p:txBody>
      </p:sp>
    </p:spTree>
    <p:extLst>
      <p:ext uri="{BB962C8B-B14F-4D97-AF65-F5344CB8AC3E}">
        <p14:creationId xmlns:p14="http://schemas.microsoft.com/office/powerpoint/2010/main" val="364540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E58897-5F8C-422E-B1FE-AD732AEAE83D}" type="datetimeFigureOut">
              <a:rPr lang="en-US" smtClean="0"/>
              <a:t>11/30/2015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9FE36C-6D13-4305-B306-2D7C72D8ACE4}" type="slidenum">
              <a:rPr lang="en-US" smtClean="0"/>
              <a:t>‹#›</a:t>
            </a:fld>
            <a:endParaRPr lang="en-US"/>
          </a:p>
        </p:txBody>
      </p:sp>
    </p:spTree>
    <p:extLst>
      <p:ext uri="{BB962C8B-B14F-4D97-AF65-F5344CB8AC3E}">
        <p14:creationId xmlns:p14="http://schemas.microsoft.com/office/powerpoint/2010/main" val="1465846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E58897-5F8C-422E-B1FE-AD732AEAE83D}" type="datetimeFigureOut">
              <a:rPr lang="en-US" smtClean="0"/>
              <a:t>11/30/2015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9FE36C-6D13-4305-B306-2D7C72D8ACE4}" type="slidenum">
              <a:rPr lang="en-US" smtClean="0"/>
              <a:t>‹#›</a:t>
            </a:fld>
            <a:endParaRPr lang="en-US"/>
          </a:p>
        </p:txBody>
      </p:sp>
    </p:spTree>
    <p:extLst>
      <p:ext uri="{BB962C8B-B14F-4D97-AF65-F5344CB8AC3E}">
        <p14:creationId xmlns:p14="http://schemas.microsoft.com/office/powerpoint/2010/main" val="352381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E58897-5F8C-422E-B1FE-AD732AEAE83D}" type="datetimeFigureOut">
              <a:rPr lang="en-US" smtClean="0"/>
              <a:t>11/30/2015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9FE36C-6D13-4305-B306-2D7C72D8ACE4}" type="slidenum">
              <a:rPr lang="en-US" smtClean="0"/>
              <a:t>‹#›</a:t>
            </a:fld>
            <a:endParaRPr lang="en-US"/>
          </a:p>
        </p:txBody>
      </p:sp>
    </p:spTree>
    <p:extLst>
      <p:ext uri="{BB962C8B-B14F-4D97-AF65-F5344CB8AC3E}">
        <p14:creationId xmlns:p14="http://schemas.microsoft.com/office/powerpoint/2010/main" val="88250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E58897-5F8C-422E-B1FE-AD732AEAE83D}" type="datetimeFigureOut">
              <a:rPr lang="en-US" smtClean="0"/>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FE36C-6D13-4305-B306-2D7C72D8ACE4}" type="slidenum">
              <a:rPr lang="en-US" smtClean="0"/>
              <a:t>‹#›</a:t>
            </a:fld>
            <a:endParaRPr lang="en-US"/>
          </a:p>
        </p:txBody>
      </p:sp>
    </p:spTree>
    <p:extLst>
      <p:ext uri="{BB962C8B-B14F-4D97-AF65-F5344CB8AC3E}">
        <p14:creationId xmlns:p14="http://schemas.microsoft.com/office/powerpoint/2010/main" val="3447988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E58897-5F8C-422E-B1FE-AD732AEAE83D}" type="datetimeFigureOut">
              <a:rPr lang="en-US" smtClean="0"/>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FE36C-6D13-4305-B306-2D7C72D8ACE4}" type="slidenum">
              <a:rPr lang="en-US" smtClean="0"/>
              <a:t>‹#›</a:t>
            </a:fld>
            <a:endParaRPr lang="en-US"/>
          </a:p>
        </p:txBody>
      </p:sp>
    </p:spTree>
    <p:extLst>
      <p:ext uri="{BB962C8B-B14F-4D97-AF65-F5344CB8AC3E}">
        <p14:creationId xmlns:p14="http://schemas.microsoft.com/office/powerpoint/2010/main" val="2116749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58897-5F8C-422E-B1FE-AD732AEAE83D}" type="datetimeFigureOut">
              <a:rPr lang="en-US" smtClean="0"/>
              <a:t>11/30/2015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9FE36C-6D13-4305-B306-2D7C72D8ACE4}" type="slidenum">
              <a:rPr lang="en-US" smtClean="0"/>
              <a:t>‹#›</a:t>
            </a:fld>
            <a:endParaRPr lang="en-US"/>
          </a:p>
        </p:txBody>
      </p:sp>
    </p:spTree>
    <p:extLst>
      <p:ext uri="{BB962C8B-B14F-4D97-AF65-F5344CB8AC3E}">
        <p14:creationId xmlns:p14="http://schemas.microsoft.com/office/powerpoint/2010/main" val="2504611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pda-usa.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controlsframework.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pda-usa.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hyperlink" Target="http://www.thesawyerlegacy.com/"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27862" y="3712381"/>
            <a:ext cx="5536276" cy="769441"/>
          </a:xfrm>
          <a:prstGeom prst="rect">
            <a:avLst/>
          </a:prstGeom>
          <a:noFill/>
        </p:spPr>
        <p:txBody>
          <a:bodyPr wrap="square" rtlCol="0">
            <a:spAutoFit/>
            <a:scene3d>
              <a:camera prst="orthographicFront"/>
              <a:lightRig rig="threePt" dir="t"/>
            </a:scene3d>
            <a:sp3d extrusionH="57150">
              <a:bevelT w="38100" h="38100"/>
            </a:sp3d>
          </a:bodyPr>
          <a:lstStyle/>
          <a:p>
            <a:r>
              <a:rPr lang="en-US" sz="4400" dirty="0" smtClean="0">
                <a:effectLst>
                  <a:outerShdw blurRad="50800" dist="76200" dir="2700000" algn="tl" rotWithShape="0">
                    <a:prstClr val="black">
                      <a:alpha val="40000"/>
                    </a:prstClr>
                  </a:outerShdw>
                </a:effectLst>
              </a:rPr>
              <a:t>Controls as a Motivator</a:t>
            </a:r>
            <a:endParaRPr lang="en-US" sz="4400" dirty="0">
              <a:effectLst>
                <a:outerShdw blurRad="50800" dist="76200" dir="2700000" algn="tl" rotWithShape="0">
                  <a:prstClr val="black">
                    <a:alpha val="40000"/>
                  </a:prstClr>
                </a:outerShdw>
              </a:effectLst>
            </a:endParaRPr>
          </a:p>
        </p:txBody>
      </p:sp>
      <p:sp>
        <p:nvSpPr>
          <p:cNvPr id="7" name="TextBox 6"/>
          <p:cNvSpPr txBox="1"/>
          <p:nvPr/>
        </p:nvSpPr>
        <p:spPr>
          <a:xfrm>
            <a:off x="4251841" y="5295908"/>
            <a:ext cx="3688317" cy="707886"/>
          </a:xfrm>
          <a:prstGeom prst="rect">
            <a:avLst/>
          </a:prstGeom>
          <a:noFill/>
        </p:spPr>
        <p:txBody>
          <a:bodyPr wrap="none" rtlCol="0">
            <a:spAutoFit/>
          </a:bodyPr>
          <a:lstStyle/>
          <a:p>
            <a:r>
              <a:rPr lang="en-US" sz="4000" dirty="0" smtClean="0"/>
              <a:t>Michael L. Piazza</a:t>
            </a:r>
            <a:endParaRPr lang="en-US" sz="4000" dirty="0"/>
          </a:p>
        </p:txBody>
      </p:sp>
      <p:sp>
        <p:nvSpPr>
          <p:cNvPr id="9" name="TextBox 8"/>
          <p:cNvSpPr txBox="1"/>
          <p:nvPr/>
        </p:nvSpPr>
        <p:spPr>
          <a:xfrm>
            <a:off x="3688610" y="2082687"/>
            <a:ext cx="4814780" cy="461665"/>
          </a:xfrm>
          <a:prstGeom prst="rect">
            <a:avLst/>
          </a:prstGeom>
          <a:noFill/>
        </p:spPr>
        <p:txBody>
          <a:bodyPr wrap="none" rtlCol="0">
            <a:spAutoFit/>
          </a:bodyPr>
          <a:lstStyle/>
          <a:p>
            <a:r>
              <a:rPr lang="en-US" sz="2400" dirty="0" smtClean="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Professional Development Associates</a:t>
            </a:r>
            <a:endParaRPr lang="en-US" sz="2400" dirty="0">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868" y="463929"/>
            <a:ext cx="1876265" cy="1555594"/>
          </a:xfrm>
          <a:prstGeom prst="rect">
            <a:avLst/>
          </a:prstGeom>
        </p:spPr>
      </p:pic>
    </p:spTree>
    <p:extLst>
      <p:ext uri="{BB962C8B-B14F-4D97-AF65-F5344CB8AC3E}">
        <p14:creationId xmlns:p14="http://schemas.microsoft.com/office/powerpoint/2010/main" val="3628018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401" y="584200"/>
            <a:ext cx="3338417" cy="431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2000" y="656394"/>
            <a:ext cx="3104187" cy="4266941"/>
          </a:xfrm>
          <a:prstGeom prst="rect">
            <a:avLst/>
          </a:prstGeom>
        </p:spPr>
      </p:pic>
      <p:sp>
        <p:nvSpPr>
          <p:cNvPr id="5" name="TextBox 4"/>
          <p:cNvSpPr txBox="1"/>
          <p:nvPr/>
        </p:nvSpPr>
        <p:spPr>
          <a:xfrm>
            <a:off x="914400" y="5359401"/>
            <a:ext cx="4581254" cy="461665"/>
          </a:xfrm>
          <a:prstGeom prst="rect">
            <a:avLst/>
          </a:prstGeom>
          <a:noFill/>
        </p:spPr>
        <p:txBody>
          <a:bodyPr wrap="none" rtlCol="0">
            <a:spAutoFit/>
          </a:bodyPr>
          <a:lstStyle/>
          <a:p>
            <a:r>
              <a:rPr lang="en-US" sz="2400" dirty="0"/>
              <a:t>Institute of Internal Auditors - $174</a:t>
            </a:r>
          </a:p>
        </p:txBody>
      </p:sp>
      <p:sp>
        <p:nvSpPr>
          <p:cNvPr id="6" name="TextBox 5"/>
          <p:cNvSpPr txBox="1"/>
          <p:nvPr/>
        </p:nvSpPr>
        <p:spPr>
          <a:xfrm>
            <a:off x="5833705" y="5356087"/>
            <a:ext cx="5660780" cy="1200329"/>
          </a:xfrm>
          <a:prstGeom prst="rect">
            <a:avLst/>
          </a:prstGeom>
          <a:noFill/>
        </p:spPr>
        <p:txBody>
          <a:bodyPr wrap="none" rtlCol="0">
            <a:spAutoFit/>
          </a:bodyPr>
          <a:lstStyle/>
          <a:p>
            <a:pPr algn="ctr"/>
            <a:r>
              <a:rPr lang="en-US" sz="2400" dirty="0"/>
              <a:t>Amazon.com - COSO Quick Reference Guide</a:t>
            </a:r>
          </a:p>
          <a:p>
            <a:pPr algn="ctr"/>
            <a:r>
              <a:rPr lang="en-US" sz="2400" dirty="0"/>
              <a:t>$27 paperback </a:t>
            </a:r>
          </a:p>
          <a:p>
            <a:pPr algn="ctr"/>
            <a:r>
              <a:rPr lang="en-US" sz="2400" dirty="0"/>
              <a:t> $9.99 Kindle edition</a:t>
            </a:r>
          </a:p>
        </p:txBody>
      </p:sp>
    </p:spTree>
    <p:extLst>
      <p:ext uri="{BB962C8B-B14F-4D97-AF65-F5344CB8AC3E}">
        <p14:creationId xmlns:p14="http://schemas.microsoft.com/office/powerpoint/2010/main" val="14618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2800" y="1600200"/>
            <a:ext cx="8026400" cy="4395979"/>
          </a:xfrm>
          <a:prstGeom prst="rect">
            <a:avLst/>
          </a:prstGeom>
        </p:spPr>
      </p:pic>
      <p:sp>
        <p:nvSpPr>
          <p:cNvPr id="3" name="TextBox 2"/>
          <p:cNvSpPr txBox="1"/>
          <p:nvPr/>
        </p:nvSpPr>
        <p:spPr>
          <a:xfrm>
            <a:off x="3956654" y="787401"/>
            <a:ext cx="4207498" cy="461665"/>
          </a:xfrm>
          <a:prstGeom prst="rect">
            <a:avLst/>
          </a:prstGeom>
          <a:noFill/>
        </p:spPr>
        <p:txBody>
          <a:bodyPr wrap="none" rtlCol="0">
            <a:spAutoFit/>
          </a:bodyPr>
          <a:lstStyle/>
          <a:p>
            <a:r>
              <a:rPr lang="en-US" sz="2400" dirty="0"/>
              <a:t>1984 Mercury Grand Marquis LS</a:t>
            </a:r>
          </a:p>
        </p:txBody>
      </p:sp>
    </p:spTree>
    <p:extLst>
      <p:ext uri="{BB962C8B-B14F-4D97-AF65-F5344CB8AC3E}">
        <p14:creationId xmlns:p14="http://schemas.microsoft.com/office/powerpoint/2010/main" val="410521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981" y="1053981"/>
            <a:ext cx="8664039" cy="5702697"/>
          </a:xfrm>
          <a:prstGeom prst="rect">
            <a:avLst/>
          </a:prstGeom>
        </p:spPr>
      </p:pic>
      <p:sp>
        <p:nvSpPr>
          <p:cNvPr id="3" name="TextBox 2"/>
          <p:cNvSpPr txBox="1"/>
          <p:nvPr/>
        </p:nvSpPr>
        <p:spPr>
          <a:xfrm>
            <a:off x="3956654" y="787401"/>
            <a:ext cx="4207498" cy="461665"/>
          </a:xfrm>
          <a:prstGeom prst="rect">
            <a:avLst/>
          </a:prstGeom>
          <a:noFill/>
        </p:spPr>
        <p:txBody>
          <a:bodyPr wrap="none" rtlCol="0">
            <a:spAutoFit/>
          </a:bodyPr>
          <a:lstStyle/>
          <a:p>
            <a:r>
              <a:rPr lang="en-US" sz="2400" dirty="0"/>
              <a:t>1984 Mercury Grand Marquis LS</a:t>
            </a:r>
          </a:p>
        </p:txBody>
      </p:sp>
    </p:spTree>
    <p:extLst>
      <p:ext uri="{BB962C8B-B14F-4D97-AF65-F5344CB8AC3E}">
        <p14:creationId xmlns:p14="http://schemas.microsoft.com/office/powerpoint/2010/main" val="67321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87376" y="5054601"/>
            <a:ext cx="1607107" cy="461665"/>
          </a:xfrm>
          <a:prstGeom prst="rect">
            <a:avLst/>
          </a:prstGeom>
          <a:noFill/>
        </p:spPr>
        <p:txBody>
          <a:bodyPr wrap="none" rtlCol="0">
            <a:spAutoFit/>
          </a:bodyPr>
          <a:lstStyle/>
          <a:p>
            <a:r>
              <a:rPr lang="en-US" sz="2400" dirty="0"/>
              <a:t>Wall phone</a:t>
            </a:r>
          </a:p>
        </p:txBody>
      </p:sp>
      <p:sp>
        <p:nvSpPr>
          <p:cNvPr id="6" name="TextBox 5"/>
          <p:cNvSpPr txBox="1"/>
          <p:nvPr/>
        </p:nvSpPr>
        <p:spPr>
          <a:xfrm>
            <a:off x="5234440" y="5054601"/>
            <a:ext cx="1657826" cy="461665"/>
          </a:xfrm>
          <a:prstGeom prst="rect">
            <a:avLst/>
          </a:prstGeom>
          <a:noFill/>
        </p:spPr>
        <p:txBody>
          <a:bodyPr wrap="none" rtlCol="0">
            <a:spAutoFit/>
          </a:bodyPr>
          <a:lstStyle/>
          <a:p>
            <a:r>
              <a:rPr lang="en-US" sz="2400" dirty="0"/>
              <a:t>Desk phone</a:t>
            </a:r>
          </a:p>
        </p:txBody>
      </p:sp>
      <p:sp>
        <p:nvSpPr>
          <p:cNvPr id="7" name="TextBox 6"/>
          <p:cNvSpPr txBox="1"/>
          <p:nvPr/>
        </p:nvSpPr>
        <p:spPr>
          <a:xfrm>
            <a:off x="8636381" y="5054601"/>
            <a:ext cx="1513556" cy="461665"/>
          </a:xfrm>
          <a:prstGeom prst="rect">
            <a:avLst/>
          </a:prstGeom>
          <a:noFill/>
        </p:spPr>
        <p:txBody>
          <a:bodyPr wrap="none" rtlCol="0">
            <a:spAutoFit/>
          </a:bodyPr>
          <a:lstStyle/>
          <a:p>
            <a:r>
              <a:rPr lang="en-US" sz="2400" dirty="0"/>
              <a:t>Cell phone</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9743" y="1600200"/>
            <a:ext cx="2572515" cy="275095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600" y="1600200"/>
            <a:ext cx="2133600" cy="274049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5181" y="76201"/>
            <a:ext cx="3047619" cy="4740740"/>
          </a:xfrm>
          <a:prstGeom prst="rect">
            <a:avLst/>
          </a:prstGeom>
        </p:spPr>
      </p:pic>
      <p:sp>
        <p:nvSpPr>
          <p:cNvPr id="13" name="TextBox 12"/>
          <p:cNvSpPr txBox="1"/>
          <p:nvPr/>
        </p:nvSpPr>
        <p:spPr>
          <a:xfrm>
            <a:off x="4478507" y="482601"/>
            <a:ext cx="3234988" cy="584775"/>
          </a:xfrm>
          <a:prstGeom prst="rect">
            <a:avLst/>
          </a:prstGeom>
          <a:noFill/>
        </p:spPr>
        <p:txBody>
          <a:bodyPr wrap="none" rtlCol="0">
            <a:spAutoFit/>
          </a:bodyPr>
          <a:lstStyle/>
          <a:p>
            <a:pPr algn="ctr"/>
            <a:r>
              <a:rPr lang="en-US" sz="3200" dirty="0"/>
              <a:t>Phones from 1984</a:t>
            </a:r>
          </a:p>
        </p:txBody>
      </p:sp>
    </p:spTree>
    <p:extLst>
      <p:ext uri="{BB962C8B-B14F-4D97-AF65-F5344CB8AC3E}">
        <p14:creationId xmlns:p14="http://schemas.microsoft.com/office/powerpoint/2010/main" val="292852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4294967295"/>
          </p:nvPr>
        </p:nvSpPr>
        <p:spPr>
          <a:xfrm>
            <a:off x="609600" y="2311400"/>
            <a:ext cx="10972800" cy="4525963"/>
          </a:xfrm>
          <a:effectLst/>
        </p:spPr>
        <p:txBody>
          <a:bodyPr>
            <a:normAutofit/>
          </a:bodyPr>
          <a:lstStyle/>
          <a:p>
            <a:pPr algn="ctr" eaLnBrk="1" hangingPunct="1">
              <a:lnSpc>
                <a:spcPct val="80000"/>
              </a:lnSpc>
              <a:buFontTx/>
              <a:buNone/>
            </a:pPr>
            <a:r>
              <a:rPr lang="en-US" sz="2667" dirty="0">
                <a:latin typeface="Arial" pitchFamily="34" charset="0"/>
                <a:cs typeface="Arial" pitchFamily="34" charset="0"/>
              </a:rPr>
              <a:t>American Institute of Certified Public Accountants</a:t>
            </a:r>
          </a:p>
          <a:p>
            <a:pPr algn="ctr" eaLnBrk="1" hangingPunct="1">
              <a:lnSpc>
                <a:spcPct val="80000"/>
              </a:lnSpc>
              <a:buFontTx/>
              <a:buNone/>
            </a:pPr>
            <a:endParaRPr lang="en-US" sz="2667" dirty="0">
              <a:latin typeface="Arial" pitchFamily="34" charset="0"/>
              <a:cs typeface="Arial" pitchFamily="34" charset="0"/>
            </a:endParaRPr>
          </a:p>
          <a:p>
            <a:pPr algn="ctr" eaLnBrk="1" hangingPunct="1">
              <a:lnSpc>
                <a:spcPct val="80000"/>
              </a:lnSpc>
              <a:buFontTx/>
              <a:buNone/>
            </a:pPr>
            <a:r>
              <a:rPr lang="en-US" sz="2667" dirty="0">
                <a:latin typeface="Arial" pitchFamily="34" charset="0"/>
                <a:cs typeface="Arial" pitchFamily="34" charset="0"/>
              </a:rPr>
              <a:t>American Accounting Association</a:t>
            </a:r>
          </a:p>
          <a:p>
            <a:pPr algn="ctr" eaLnBrk="1" hangingPunct="1">
              <a:lnSpc>
                <a:spcPct val="80000"/>
              </a:lnSpc>
              <a:buFontTx/>
              <a:buNone/>
            </a:pPr>
            <a:endParaRPr lang="en-US" sz="2667" dirty="0">
              <a:latin typeface="Arial" pitchFamily="34" charset="0"/>
              <a:cs typeface="Arial" pitchFamily="34" charset="0"/>
            </a:endParaRPr>
          </a:p>
          <a:p>
            <a:pPr algn="ctr" eaLnBrk="1" hangingPunct="1">
              <a:lnSpc>
                <a:spcPct val="80000"/>
              </a:lnSpc>
              <a:buFontTx/>
              <a:buNone/>
            </a:pPr>
            <a:r>
              <a:rPr lang="en-US" sz="2667" dirty="0">
                <a:latin typeface="Arial" pitchFamily="34" charset="0"/>
                <a:cs typeface="Arial" pitchFamily="34" charset="0"/>
              </a:rPr>
              <a:t>The Institute of Internal Auditors</a:t>
            </a:r>
          </a:p>
          <a:p>
            <a:pPr algn="ctr" eaLnBrk="1" hangingPunct="1">
              <a:lnSpc>
                <a:spcPct val="80000"/>
              </a:lnSpc>
              <a:buFontTx/>
              <a:buNone/>
            </a:pPr>
            <a:endParaRPr lang="en-US" sz="2667" dirty="0">
              <a:latin typeface="Arial" pitchFamily="34" charset="0"/>
              <a:cs typeface="Arial" pitchFamily="34" charset="0"/>
            </a:endParaRPr>
          </a:p>
          <a:p>
            <a:pPr algn="ctr" eaLnBrk="1" hangingPunct="1">
              <a:lnSpc>
                <a:spcPct val="80000"/>
              </a:lnSpc>
              <a:buFontTx/>
              <a:buNone/>
            </a:pPr>
            <a:r>
              <a:rPr lang="en-US" sz="2667" dirty="0">
                <a:latin typeface="Arial" pitchFamily="34" charset="0"/>
                <a:cs typeface="Arial" pitchFamily="34" charset="0"/>
              </a:rPr>
              <a:t>Institute of Management Accountants</a:t>
            </a:r>
          </a:p>
          <a:p>
            <a:pPr algn="ctr" eaLnBrk="1" hangingPunct="1">
              <a:lnSpc>
                <a:spcPct val="80000"/>
              </a:lnSpc>
              <a:buFontTx/>
              <a:buNone/>
            </a:pPr>
            <a:endParaRPr lang="en-US" sz="2667" dirty="0">
              <a:latin typeface="Arial" pitchFamily="34" charset="0"/>
              <a:cs typeface="Arial" pitchFamily="34" charset="0"/>
            </a:endParaRPr>
          </a:p>
          <a:p>
            <a:pPr algn="ctr" eaLnBrk="1" hangingPunct="1">
              <a:lnSpc>
                <a:spcPct val="80000"/>
              </a:lnSpc>
              <a:buFontTx/>
              <a:buNone/>
            </a:pPr>
            <a:r>
              <a:rPr lang="en-US" sz="2667" dirty="0">
                <a:latin typeface="Arial" pitchFamily="34" charset="0"/>
                <a:cs typeface="Arial" pitchFamily="34" charset="0"/>
              </a:rPr>
              <a:t>Financial Executives Institute </a:t>
            </a:r>
          </a:p>
        </p:txBody>
      </p:sp>
      <p:cxnSp>
        <p:nvCxnSpPr>
          <p:cNvPr id="6" name="Straight Connector 5"/>
          <p:cNvCxnSpPr/>
          <p:nvPr/>
        </p:nvCxnSpPr>
        <p:spPr>
          <a:xfrm>
            <a:off x="1219200" y="1905000"/>
            <a:ext cx="9753600" cy="0"/>
          </a:xfrm>
          <a:prstGeom prst="line">
            <a:avLst/>
          </a:prstGeom>
          <a:ln w="38100">
            <a:solidFill>
              <a:srgbClr val="1E3A6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540000" y="381001"/>
            <a:ext cx="7112000" cy="749051"/>
          </a:xfrm>
          <a:prstGeom prst="rect">
            <a:avLst/>
          </a:prstGeom>
          <a:effectLst>
            <a:outerShdw blurRad="50800" dist="38100" dir="2700000" algn="tl" rotWithShape="0">
              <a:prstClr val="black">
                <a:alpha val="40000"/>
              </a:prstClr>
            </a:outerShdw>
          </a:effectLst>
        </p:spPr>
        <p:txBody>
          <a:bodyPr wrap="square">
            <a:spAutoFit/>
          </a:bodyPr>
          <a:lstStyle/>
          <a:p>
            <a:pPr algn="ctr">
              <a:lnSpc>
                <a:spcPct val="80000"/>
              </a:lnSpc>
            </a:pPr>
            <a:r>
              <a:rPr lang="en-US" sz="2667" b="1" i="1" dirty="0">
                <a:latin typeface="Arial" pitchFamily="34" charset="0"/>
                <a:cs typeface="Arial" pitchFamily="34" charset="0"/>
              </a:rPr>
              <a:t>Committee of Sponsoring Organizations of</a:t>
            </a:r>
          </a:p>
          <a:p>
            <a:pPr algn="ctr">
              <a:lnSpc>
                <a:spcPct val="80000"/>
              </a:lnSpc>
            </a:pPr>
            <a:r>
              <a:rPr lang="en-US" sz="2667" b="1" i="1" dirty="0">
                <a:latin typeface="Arial" pitchFamily="34" charset="0"/>
                <a:cs typeface="Arial" pitchFamily="34" charset="0"/>
              </a:rPr>
              <a:t>the Treadway Commission (COSO)</a:t>
            </a:r>
          </a:p>
        </p:txBody>
      </p:sp>
    </p:spTree>
    <p:extLst>
      <p:ext uri="{BB962C8B-B14F-4D97-AF65-F5344CB8AC3E}">
        <p14:creationId xmlns:p14="http://schemas.microsoft.com/office/powerpoint/2010/main" val="382549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5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035">
                                            <p:txEl>
                                              <p:pRg st="2" end="2"/>
                                            </p:txEl>
                                          </p:spTgt>
                                        </p:tgtEl>
                                        <p:attrNameLst>
                                          <p:attrName>style.visibility</p:attrName>
                                        </p:attrNameLst>
                                      </p:cBhvr>
                                      <p:to>
                                        <p:strVal val="visible"/>
                                      </p:to>
                                    </p:set>
                                    <p:animEffect transition="in" filter="fade">
                                      <p:cBhvr>
                                        <p:cTn id="12" dur="500"/>
                                        <p:tgtEl>
                                          <p:spTgt spid="440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035">
                                            <p:txEl>
                                              <p:pRg st="4" end="4"/>
                                            </p:txEl>
                                          </p:spTgt>
                                        </p:tgtEl>
                                        <p:attrNameLst>
                                          <p:attrName>style.visibility</p:attrName>
                                        </p:attrNameLst>
                                      </p:cBhvr>
                                      <p:to>
                                        <p:strVal val="visible"/>
                                      </p:to>
                                    </p:set>
                                    <p:animEffect transition="in" filter="fade">
                                      <p:cBhvr>
                                        <p:cTn id="17" dur="500"/>
                                        <p:tgtEl>
                                          <p:spTgt spid="4403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035">
                                            <p:txEl>
                                              <p:pRg st="6" end="6"/>
                                            </p:txEl>
                                          </p:spTgt>
                                        </p:tgtEl>
                                        <p:attrNameLst>
                                          <p:attrName>style.visibility</p:attrName>
                                        </p:attrNameLst>
                                      </p:cBhvr>
                                      <p:to>
                                        <p:strVal val="visible"/>
                                      </p:to>
                                    </p:set>
                                    <p:animEffect transition="in" filter="fade">
                                      <p:cBhvr>
                                        <p:cTn id="22" dur="500"/>
                                        <p:tgtEl>
                                          <p:spTgt spid="4403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035">
                                            <p:txEl>
                                              <p:pRg st="8" end="8"/>
                                            </p:txEl>
                                          </p:spTgt>
                                        </p:tgtEl>
                                        <p:attrNameLst>
                                          <p:attrName>style.visibility</p:attrName>
                                        </p:attrNameLst>
                                      </p:cBhvr>
                                      <p:to>
                                        <p:strVal val="visible"/>
                                      </p:to>
                                    </p:set>
                                    <p:animEffect transition="in" filter="fade">
                                      <p:cBhvr>
                                        <p:cTn id="27" dur="500"/>
                                        <p:tgtEl>
                                          <p:spTgt spid="440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0219" y="1600201"/>
            <a:ext cx="9731382" cy="584775"/>
          </a:xfrm>
          <a:prstGeom prst="rect">
            <a:avLst/>
          </a:prstGeom>
          <a:noFill/>
        </p:spPr>
        <p:txBody>
          <a:bodyPr wrap="none" rtlCol="0">
            <a:spAutoFit/>
          </a:bodyPr>
          <a:lstStyle/>
          <a:p>
            <a:r>
              <a:rPr lang="en-US" sz="3200" dirty="0"/>
              <a:t>Treadway Commission met with President Ronald Reagan</a:t>
            </a:r>
          </a:p>
        </p:txBody>
      </p:sp>
      <p:sp>
        <p:nvSpPr>
          <p:cNvPr id="3" name="TextBox 2"/>
          <p:cNvSpPr txBox="1"/>
          <p:nvPr/>
        </p:nvSpPr>
        <p:spPr>
          <a:xfrm>
            <a:off x="1878435" y="3429001"/>
            <a:ext cx="8435130" cy="830997"/>
          </a:xfrm>
          <a:prstGeom prst="rect">
            <a:avLst/>
          </a:prstGeom>
          <a:noFill/>
        </p:spPr>
        <p:txBody>
          <a:bodyPr wrap="none" rtlCol="0">
            <a:spAutoFit/>
          </a:bodyPr>
          <a:lstStyle/>
          <a:p>
            <a:pPr algn="ctr"/>
            <a:r>
              <a:rPr lang="en-US" sz="2400" dirty="0"/>
              <a:t>“Yes, as auditors we trust that management has sufficient controls</a:t>
            </a:r>
          </a:p>
          <a:p>
            <a:pPr algn="ctr"/>
            <a:r>
              <a:rPr lang="en-US" sz="2400" dirty="0"/>
              <a:t>in place, but we must verify that.”</a:t>
            </a:r>
          </a:p>
        </p:txBody>
      </p:sp>
      <p:sp>
        <p:nvSpPr>
          <p:cNvPr id="4" name="Rectangle 3"/>
          <p:cNvSpPr/>
          <p:nvPr/>
        </p:nvSpPr>
        <p:spPr>
          <a:xfrm>
            <a:off x="4169918" y="4648201"/>
            <a:ext cx="3797578" cy="584775"/>
          </a:xfrm>
          <a:prstGeom prst="rect">
            <a:avLst/>
          </a:prstGeom>
        </p:spPr>
        <p:txBody>
          <a:bodyPr wrap="none">
            <a:spAutoFit/>
          </a:bodyPr>
          <a:lstStyle/>
          <a:p>
            <a:r>
              <a:rPr lang="en-US" sz="3200" dirty="0">
                <a:solidFill>
                  <a:srgbClr val="FF0000"/>
                </a:solidFill>
              </a:rPr>
              <a:t>“ We trust but verify.”</a:t>
            </a:r>
            <a:endParaRPr lang="en-US" sz="3200" dirty="0"/>
          </a:p>
        </p:txBody>
      </p:sp>
    </p:spTree>
    <p:extLst>
      <p:ext uri="{BB962C8B-B14F-4D97-AF65-F5344CB8AC3E}">
        <p14:creationId xmlns:p14="http://schemas.microsoft.com/office/powerpoint/2010/main" val="360457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279401"/>
            <a:ext cx="8331200" cy="6449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60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584200"/>
            <a:ext cx="7721600" cy="5791200"/>
          </a:xfrm>
          <a:prstGeom prst="rect">
            <a:avLst/>
          </a:prstGeom>
        </p:spPr>
      </p:pic>
    </p:spTree>
    <p:extLst>
      <p:ext uri="{BB962C8B-B14F-4D97-AF65-F5344CB8AC3E}">
        <p14:creationId xmlns:p14="http://schemas.microsoft.com/office/powerpoint/2010/main" val="212280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09600" y="366184"/>
            <a:ext cx="10972800" cy="1524000"/>
          </a:xfrm>
          <a:prstGeom prst="rect">
            <a:avLst/>
          </a:prstGeom>
          <a:effectLst>
            <a:outerShdw blurRad="50800" dist="38100" dir="2700000" algn="tl" rotWithShape="0">
              <a:prstClr val="black">
                <a:alpha val="40000"/>
              </a:prstClr>
            </a:outerShdw>
          </a:effectLst>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933" b="1" dirty="0">
                <a:latin typeface="Arial" pitchFamily="34" charset="0"/>
                <a:cs typeface="Arial" pitchFamily="34" charset="0"/>
              </a:rPr>
              <a:t>COSO Definition of Internal Control</a:t>
            </a:r>
            <a:br>
              <a:rPr lang="en-US" sz="2933" b="1" dirty="0">
                <a:latin typeface="Arial" pitchFamily="34" charset="0"/>
                <a:cs typeface="Arial" pitchFamily="34" charset="0"/>
              </a:rPr>
            </a:br>
            <a:r>
              <a:rPr lang="en-US" sz="2933" b="1" dirty="0">
                <a:latin typeface="Arial" pitchFamily="34" charset="0"/>
                <a:cs typeface="Arial" pitchFamily="34" charset="0"/>
              </a:rPr>
              <a:t>ICIF 1992</a:t>
            </a:r>
          </a:p>
        </p:txBody>
      </p:sp>
      <p:sp>
        <p:nvSpPr>
          <p:cNvPr id="3" name="Rectangle 4"/>
          <p:cNvSpPr>
            <a:spLocks noChangeArrowheads="1"/>
          </p:cNvSpPr>
          <p:nvPr/>
        </p:nvSpPr>
        <p:spPr bwMode="auto">
          <a:xfrm>
            <a:off x="711200" y="2211496"/>
            <a:ext cx="11074400" cy="3693896"/>
          </a:xfrm>
          <a:prstGeom prst="rect">
            <a:avLst/>
          </a:prstGeom>
          <a:noFill/>
          <a:ln w="9525" algn="ctr">
            <a:noFill/>
            <a:miter lim="800000"/>
            <a:headEnd/>
            <a:tailEnd/>
          </a:ln>
        </p:spPr>
        <p:txBody>
          <a:bodyPr tIns="0" bIns="0" anchor="ctr">
            <a:spAutoFit/>
          </a:bodyPr>
          <a:lstStyle/>
          <a:p>
            <a:pPr eaLnBrk="0" hangingPunct="0"/>
            <a:r>
              <a:rPr lang="en-US" sz="2667" dirty="0">
                <a:solidFill>
                  <a:srgbClr val="000000"/>
                </a:solidFill>
                <a:latin typeface="Arial" pitchFamily="34" charset="0"/>
                <a:cs typeface="Arial" pitchFamily="34" charset="0"/>
              </a:rPr>
              <a:t>Internal control is broadly defined as a process,  </a:t>
            </a:r>
          </a:p>
          <a:p>
            <a:pPr eaLnBrk="0" hangingPunct="0"/>
            <a:r>
              <a:rPr lang="en-US" sz="2667" dirty="0">
                <a:solidFill>
                  <a:srgbClr val="000000"/>
                </a:solidFill>
                <a:latin typeface="Arial" pitchFamily="34" charset="0"/>
                <a:cs typeface="Arial" pitchFamily="34" charset="0"/>
              </a:rPr>
              <a:t>effected by an entity’s board of directors, management and other personnel, </a:t>
            </a:r>
          </a:p>
          <a:p>
            <a:pPr eaLnBrk="0" hangingPunct="0"/>
            <a:r>
              <a:rPr lang="en-US" sz="2667" dirty="0">
                <a:solidFill>
                  <a:srgbClr val="000000"/>
                </a:solidFill>
                <a:latin typeface="Arial" pitchFamily="34" charset="0"/>
                <a:cs typeface="Arial" pitchFamily="34" charset="0"/>
              </a:rPr>
              <a:t>designed to provide reasonable assurance regarding the achievement of objectives in the following categories:</a:t>
            </a:r>
          </a:p>
          <a:p>
            <a:pPr eaLnBrk="0" hangingPunct="0"/>
            <a:endParaRPr lang="en-US" sz="2667" dirty="0">
              <a:solidFill>
                <a:srgbClr val="000000"/>
              </a:solidFill>
              <a:latin typeface="Arial" pitchFamily="34" charset="0"/>
              <a:cs typeface="Arial" pitchFamily="34" charset="0"/>
            </a:endParaRPr>
          </a:p>
          <a:p>
            <a:pPr lvl="1" eaLnBrk="0" hangingPunct="0">
              <a:buFontTx/>
              <a:buChar char="•"/>
            </a:pPr>
            <a:r>
              <a:rPr lang="en-US" sz="2667" dirty="0">
                <a:solidFill>
                  <a:srgbClr val="000000"/>
                </a:solidFill>
                <a:latin typeface="Arial" pitchFamily="34" charset="0"/>
                <a:cs typeface="Arial" pitchFamily="34" charset="0"/>
              </a:rPr>
              <a:t> Effectiveness and efficiency of operations</a:t>
            </a:r>
          </a:p>
          <a:p>
            <a:pPr lvl="1" eaLnBrk="0" hangingPunct="0">
              <a:buFontTx/>
              <a:buChar char="•"/>
            </a:pPr>
            <a:r>
              <a:rPr lang="en-US" sz="2667" dirty="0">
                <a:solidFill>
                  <a:srgbClr val="000000"/>
                </a:solidFill>
                <a:latin typeface="Arial" pitchFamily="34" charset="0"/>
                <a:cs typeface="Arial" pitchFamily="34" charset="0"/>
              </a:rPr>
              <a:t> Reliability of financial reporting</a:t>
            </a:r>
          </a:p>
          <a:p>
            <a:pPr lvl="1" eaLnBrk="0" hangingPunct="0">
              <a:buFontTx/>
              <a:buChar char="•"/>
            </a:pPr>
            <a:r>
              <a:rPr lang="en-US" sz="2667" dirty="0">
                <a:solidFill>
                  <a:srgbClr val="000000"/>
                </a:solidFill>
                <a:latin typeface="Arial" pitchFamily="34" charset="0"/>
                <a:cs typeface="Arial" pitchFamily="34" charset="0"/>
              </a:rPr>
              <a:t> Compliance with applicable laws and regulations </a:t>
            </a:r>
          </a:p>
        </p:txBody>
      </p:sp>
      <p:cxnSp>
        <p:nvCxnSpPr>
          <p:cNvPr id="4" name="Straight Connector 3"/>
          <p:cNvCxnSpPr/>
          <p:nvPr/>
        </p:nvCxnSpPr>
        <p:spPr>
          <a:xfrm>
            <a:off x="1219200" y="1803400"/>
            <a:ext cx="9753600" cy="0"/>
          </a:xfrm>
          <a:prstGeom prst="line">
            <a:avLst/>
          </a:prstGeom>
          <a:ln w="38100">
            <a:solidFill>
              <a:srgbClr val="1E3A6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548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2400" y="1905000"/>
            <a:ext cx="11277600" cy="3046988"/>
          </a:xfrm>
          <a:prstGeom prst="rect">
            <a:avLst/>
          </a:prstGeom>
        </p:spPr>
        <p:txBody>
          <a:bodyPr wrap="square">
            <a:spAutoFit/>
          </a:bodyPr>
          <a:lstStyle/>
          <a:p>
            <a:r>
              <a:rPr lang="en-US" sz="2400" dirty="0"/>
              <a:t>Internal control is broadly defined as a process, effected by an entity’s board</a:t>
            </a:r>
          </a:p>
          <a:p>
            <a:r>
              <a:rPr lang="en-US" sz="2400" dirty="0"/>
              <a:t>of directors, management and other personnel, designed to provide</a:t>
            </a:r>
          </a:p>
          <a:p>
            <a:r>
              <a:rPr lang="en-US" sz="2400" dirty="0"/>
              <a:t>reasonable assurance regarding the achievement of objectives in the</a:t>
            </a:r>
          </a:p>
          <a:p>
            <a:r>
              <a:rPr lang="en-US" sz="2400" dirty="0"/>
              <a:t>following categories:</a:t>
            </a:r>
          </a:p>
          <a:p>
            <a:endParaRPr lang="en-US" sz="2400" dirty="0"/>
          </a:p>
          <a:p>
            <a:pPr marL="761981" indent="-761981">
              <a:buFont typeface="Arial" panose="020B0604020202020204" pitchFamily="34" charset="0"/>
              <a:buChar char="•"/>
            </a:pPr>
            <a:r>
              <a:rPr lang="en-US" sz="2400" dirty="0"/>
              <a:t> Effectiveness and efficiency of operations</a:t>
            </a:r>
          </a:p>
          <a:p>
            <a:pPr marL="761981" indent="-761981">
              <a:buFont typeface="Arial" panose="020B0604020202020204" pitchFamily="34" charset="0"/>
              <a:buChar char="•"/>
            </a:pPr>
            <a:r>
              <a:rPr lang="en-US" sz="2400" dirty="0"/>
              <a:t> Reliability of financial reporting</a:t>
            </a:r>
          </a:p>
          <a:p>
            <a:pPr marL="761981" indent="-761981">
              <a:buFont typeface="Arial" panose="020B0604020202020204" pitchFamily="34" charset="0"/>
              <a:buChar char="•"/>
            </a:pPr>
            <a:r>
              <a:rPr lang="en-US" sz="2400" dirty="0"/>
              <a:t> Compliance with applicable laws and regulations</a:t>
            </a:r>
            <a:endParaRPr lang="en-US" sz="2400" strike="sngStrike" dirty="0"/>
          </a:p>
        </p:txBody>
      </p:sp>
      <p:sp>
        <p:nvSpPr>
          <p:cNvPr id="4" name="Rectangle 3"/>
          <p:cNvSpPr/>
          <p:nvPr/>
        </p:nvSpPr>
        <p:spPr>
          <a:xfrm>
            <a:off x="3048000" y="584200"/>
            <a:ext cx="6096000" cy="1077218"/>
          </a:xfrm>
          <a:prstGeom prst="rect">
            <a:avLst/>
          </a:prstGeom>
        </p:spPr>
        <p:txBody>
          <a:bodyPr>
            <a:spAutoFit/>
          </a:bodyPr>
          <a:lstStyle/>
          <a:p>
            <a:pPr algn="ctr"/>
            <a:r>
              <a:rPr lang="en-US" sz="3200" dirty="0"/>
              <a:t>Definition of Internal Control  </a:t>
            </a:r>
            <a:br>
              <a:rPr lang="en-US" sz="3200" dirty="0"/>
            </a:br>
            <a:r>
              <a:rPr lang="en-US" sz="3200" dirty="0"/>
              <a:t>From ICIF 1992 to 2013</a:t>
            </a:r>
          </a:p>
        </p:txBody>
      </p:sp>
    </p:spTree>
    <p:extLst>
      <p:ext uri="{BB962C8B-B14F-4D97-AF65-F5344CB8AC3E}">
        <p14:creationId xmlns:p14="http://schemas.microsoft.com/office/powerpoint/2010/main" val="89366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9710" y="1193800"/>
            <a:ext cx="5912580" cy="4852354"/>
          </a:xfrm>
          <a:prstGeom prst="rect">
            <a:avLst/>
          </a:prstGeom>
          <a:noFill/>
        </p:spPr>
        <p:txBody>
          <a:bodyPr wrap="none" rtlCol="0">
            <a:spAutoFit/>
          </a:bodyPr>
          <a:lstStyle/>
          <a:p>
            <a:pPr algn="ctr"/>
            <a:r>
              <a:rPr lang="en-US" sz="3733" dirty="0">
                <a:latin typeface="Arial" pitchFamily="34" charset="0"/>
                <a:cs typeface="Arial" pitchFamily="34" charset="0"/>
              </a:rPr>
              <a:t>Michael L. Piazza</a:t>
            </a:r>
          </a:p>
          <a:p>
            <a:pPr algn="ctr"/>
            <a:endParaRPr lang="en-US" sz="3733" dirty="0">
              <a:latin typeface="Arial" pitchFamily="34" charset="0"/>
              <a:cs typeface="Arial" pitchFamily="34" charset="0"/>
            </a:endParaRPr>
          </a:p>
          <a:p>
            <a:pPr algn="ctr"/>
            <a:endParaRPr lang="en-US" sz="2400" i="1" dirty="0">
              <a:latin typeface="Arial" pitchFamily="34" charset="0"/>
              <a:cs typeface="Arial" pitchFamily="34" charset="0"/>
            </a:endParaRPr>
          </a:p>
          <a:p>
            <a:pPr algn="ctr"/>
            <a:endParaRPr lang="en-US" sz="2400" i="1" dirty="0">
              <a:latin typeface="Arial" pitchFamily="34" charset="0"/>
              <a:cs typeface="Arial" pitchFamily="34" charset="0"/>
            </a:endParaRPr>
          </a:p>
          <a:p>
            <a:pPr algn="ctr"/>
            <a:r>
              <a:rPr lang="en-US" sz="2133" i="1" dirty="0">
                <a:latin typeface="Arial" pitchFamily="34" charset="0"/>
                <a:cs typeface="Arial" pitchFamily="34" charset="0"/>
              </a:rPr>
              <a:t>Principal Associate</a:t>
            </a:r>
          </a:p>
          <a:p>
            <a:pPr algn="ctr"/>
            <a:r>
              <a:rPr lang="en-US" sz="2667" dirty="0">
                <a:latin typeface="Arial" pitchFamily="34" charset="0"/>
                <a:cs typeface="Arial" pitchFamily="34" charset="0"/>
              </a:rPr>
              <a:t>Professional Development Associates</a:t>
            </a:r>
          </a:p>
          <a:p>
            <a:pPr algn="ctr"/>
            <a:endParaRPr lang="en-US" sz="2400" dirty="0">
              <a:latin typeface="Arial" pitchFamily="34" charset="0"/>
              <a:cs typeface="Arial" pitchFamily="34" charset="0"/>
            </a:endParaRPr>
          </a:p>
          <a:p>
            <a:pPr algn="ctr"/>
            <a:r>
              <a:rPr lang="en-US" sz="2133" i="1" dirty="0">
                <a:latin typeface="Arial" pitchFamily="34" charset="0"/>
                <a:cs typeface="Arial" pitchFamily="34" charset="0"/>
                <a:hlinkClick r:id="rId3"/>
              </a:rPr>
              <a:t>www.pda-usa.com</a:t>
            </a:r>
            <a:endParaRPr lang="en-US" sz="2133" i="1" dirty="0">
              <a:latin typeface="Arial" pitchFamily="34" charset="0"/>
              <a:cs typeface="Arial" pitchFamily="34" charset="0"/>
            </a:endParaRPr>
          </a:p>
          <a:p>
            <a:pPr algn="ctr"/>
            <a:endParaRPr lang="en-US" sz="2133" i="1" dirty="0">
              <a:latin typeface="Arial" pitchFamily="34" charset="0"/>
              <a:cs typeface="Arial" pitchFamily="34" charset="0"/>
            </a:endParaRPr>
          </a:p>
          <a:p>
            <a:pPr algn="ctr"/>
            <a:r>
              <a:rPr lang="en-US" sz="2133" i="1" dirty="0">
                <a:latin typeface="Arial" pitchFamily="34" charset="0"/>
                <a:cs typeface="Arial" pitchFamily="34" charset="0"/>
                <a:hlinkClick r:id="rId4"/>
              </a:rPr>
              <a:t>www.controlsframework.com</a:t>
            </a:r>
            <a:endParaRPr lang="en-US" sz="2133" i="1" dirty="0">
              <a:latin typeface="Arial" pitchFamily="34" charset="0"/>
              <a:cs typeface="Arial" pitchFamily="34" charset="0"/>
            </a:endParaRPr>
          </a:p>
          <a:p>
            <a:pPr algn="ctr"/>
            <a:endParaRPr lang="en-US" sz="2667" dirty="0">
              <a:latin typeface="Arial" pitchFamily="34" charset="0"/>
              <a:cs typeface="Arial" pitchFamily="34" charset="0"/>
            </a:endParaRPr>
          </a:p>
          <a:p>
            <a:pPr algn="ctr"/>
            <a:endParaRPr lang="en-US" sz="2400" dirty="0">
              <a:latin typeface="Arial" pitchFamily="34" charset="0"/>
              <a:cs typeface="Arial" pitchFamily="34" charset="0"/>
            </a:endParaRPr>
          </a:p>
        </p:txBody>
      </p:sp>
      <p:pic>
        <p:nvPicPr>
          <p:cNvPr id="3" name="Picture 2"/>
          <p:cNvPicPr>
            <a:picLocks noChangeAspect="1"/>
          </p:cNvPicPr>
          <p:nvPr/>
        </p:nvPicPr>
        <p:blipFill>
          <a:blip r:embed="rId5"/>
          <a:stretch>
            <a:fillRect/>
          </a:stretch>
        </p:blipFill>
        <p:spPr>
          <a:xfrm>
            <a:off x="5638799" y="2108200"/>
            <a:ext cx="914400" cy="750499"/>
          </a:xfrm>
          <a:prstGeom prst="rect">
            <a:avLst/>
          </a:prstGeom>
        </p:spPr>
      </p:pic>
    </p:spTree>
    <p:extLst>
      <p:ext uri="{BB962C8B-B14F-4D97-AF65-F5344CB8AC3E}">
        <p14:creationId xmlns:p14="http://schemas.microsoft.com/office/powerpoint/2010/main" val="334855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2400" y="1905000"/>
            <a:ext cx="11277600" cy="3046988"/>
          </a:xfrm>
          <a:prstGeom prst="rect">
            <a:avLst/>
          </a:prstGeom>
        </p:spPr>
        <p:txBody>
          <a:bodyPr wrap="square">
            <a:spAutoFit/>
          </a:bodyPr>
          <a:lstStyle/>
          <a:p>
            <a:r>
              <a:rPr lang="en-US" sz="2400" dirty="0"/>
              <a:t>Internal control is broadly defined as a process, effected by an entity’s board</a:t>
            </a:r>
          </a:p>
          <a:p>
            <a:r>
              <a:rPr lang="en-US" sz="2400" dirty="0"/>
              <a:t>of directors, management and other personnel, designed to provide</a:t>
            </a:r>
          </a:p>
          <a:p>
            <a:r>
              <a:rPr lang="en-US" sz="2400" dirty="0"/>
              <a:t>reasonable assurance regarding the achievement of objectives in the</a:t>
            </a:r>
          </a:p>
          <a:p>
            <a:r>
              <a:rPr lang="en-US" sz="2400" dirty="0"/>
              <a:t>following categories:  </a:t>
            </a:r>
            <a:r>
              <a:rPr lang="en-US" sz="2400" dirty="0">
                <a:solidFill>
                  <a:srgbClr val="FF0000"/>
                </a:solidFill>
              </a:rPr>
              <a:t>relating to:</a:t>
            </a:r>
          </a:p>
          <a:p>
            <a:endParaRPr lang="en-US" sz="2400" dirty="0"/>
          </a:p>
          <a:p>
            <a:pPr marL="761981" indent="-761981">
              <a:buFont typeface="Arial" panose="020B0604020202020204" pitchFamily="34" charset="0"/>
              <a:buChar char="•"/>
            </a:pPr>
            <a:r>
              <a:rPr lang="en-US" sz="2400" dirty="0"/>
              <a:t> Effectiveness and efficiency of operations</a:t>
            </a:r>
          </a:p>
          <a:p>
            <a:pPr marL="761981" indent="-761981">
              <a:buFont typeface="Arial" panose="020B0604020202020204" pitchFamily="34" charset="0"/>
              <a:buChar char="•"/>
            </a:pPr>
            <a:r>
              <a:rPr lang="en-US" sz="2400" dirty="0"/>
              <a:t> Reliability of financial reporting</a:t>
            </a:r>
          </a:p>
          <a:p>
            <a:pPr marL="761981" indent="-761981">
              <a:buFont typeface="Arial" panose="020B0604020202020204" pitchFamily="34" charset="0"/>
              <a:buChar char="•"/>
            </a:pPr>
            <a:r>
              <a:rPr lang="en-US" sz="2400" dirty="0"/>
              <a:t> Compliance with applicable laws and regulations</a:t>
            </a:r>
            <a:endParaRPr lang="en-US" sz="2400" strike="sngStrike" dirty="0"/>
          </a:p>
        </p:txBody>
      </p:sp>
      <p:sp>
        <p:nvSpPr>
          <p:cNvPr id="4" name="Rectangle 3"/>
          <p:cNvSpPr/>
          <p:nvPr/>
        </p:nvSpPr>
        <p:spPr>
          <a:xfrm>
            <a:off x="3048000" y="584200"/>
            <a:ext cx="6096000" cy="1077218"/>
          </a:xfrm>
          <a:prstGeom prst="rect">
            <a:avLst/>
          </a:prstGeom>
        </p:spPr>
        <p:txBody>
          <a:bodyPr>
            <a:spAutoFit/>
          </a:bodyPr>
          <a:lstStyle/>
          <a:p>
            <a:pPr algn="ctr"/>
            <a:r>
              <a:rPr lang="en-US" sz="3200" dirty="0"/>
              <a:t>Definition of Internal Control  </a:t>
            </a:r>
            <a:br>
              <a:rPr lang="en-US" sz="3200" dirty="0"/>
            </a:br>
            <a:r>
              <a:rPr lang="en-US" sz="3200" dirty="0"/>
              <a:t>From ICIF 1992 to 2013</a:t>
            </a:r>
          </a:p>
        </p:txBody>
      </p:sp>
      <p:sp>
        <p:nvSpPr>
          <p:cNvPr id="6" name="Rectangle 5"/>
          <p:cNvSpPr/>
          <p:nvPr/>
        </p:nvSpPr>
        <p:spPr>
          <a:xfrm>
            <a:off x="3759200" y="2006600"/>
            <a:ext cx="2032000" cy="304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9300545" y="2717800"/>
            <a:ext cx="711200" cy="304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1422400" y="3139083"/>
            <a:ext cx="2743200" cy="304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p:nvSpPr>
        <p:spPr>
          <a:xfrm>
            <a:off x="2235200" y="3835400"/>
            <a:ext cx="3860800" cy="304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p:cNvSpPr/>
          <p:nvPr/>
        </p:nvSpPr>
        <p:spPr>
          <a:xfrm>
            <a:off x="2235200" y="4241800"/>
            <a:ext cx="2844800" cy="304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p:cNvSpPr/>
          <p:nvPr/>
        </p:nvSpPr>
        <p:spPr>
          <a:xfrm>
            <a:off x="3860800" y="4583292"/>
            <a:ext cx="4572000" cy="304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89468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2400" y="1905000"/>
            <a:ext cx="9448800" cy="1569660"/>
          </a:xfrm>
          <a:prstGeom prst="rect">
            <a:avLst/>
          </a:prstGeom>
        </p:spPr>
        <p:txBody>
          <a:bodyPr wrap="square">
            <a:spAutoFit/>
          </a:bodyPr>
          <a:lstStyle/>
          <a:p>
            <a:r>
              <a:rPr lang="en-US" sz="2400" dirty="0"/>
              <a:t>Internal control is a process, effected by an entity’s board of directors, management, and other personnel, designed to provide reasonable assurance regarding the achievement of objectives relating to operations, reporting, and compliance.</a:t>
            </a:r>
          </a:p>
        </p:txBody>
      </p:sp>
      <p:sp>
        <p:nvSpPr>
          <p:cNvPr id="4" name="Rectangle 3"/>
          <p:cNvSpPr/>
          <p:nvPr/>
        </p:nvSpPr>
        <p:spPr>
          <a:xfrm>
            <a:off x="3048000" y="584200"/>
            <a:ext cx="6096000" cy="1077218"/>
          </a:xfrm>
          <a:prstGeom prst="rect">
            <a:avLst/>
          </a:prstGeom>
        </p:spPr>
        <p:txBody>
          <a:bodyPr>
            <a:spAutoFit/>
          </a:bodyPr>
          <a:lstStyle/>
          <a:p>
            <a:pPr algn="ctr"/>
            <a:r>
              <a:rPr lang="en-US" sz="3200" dirty="0"/>
              <a:t>Definition of Internal Control  </a:t>
            </a:r>
            <a:br>
              <a:rPr lang="en-US" sz="3200" dirty="0"/>
            </a:br>
            <a:r>
              <a:rPr lang="en-US" sz="3200" dirty="0"/>
              <a:t>ICIF 2013</a:t>
            </a:r>
          </a:p>
        </p:txBody>
      </p:sp>
    </p:spTree>
    <p:extLst>
      <p:ext uri="{BB962C8B-B14F-4D97-AF65-F5344CB8AC3E}">
        <p14:creationId xmlns:p14="http://schemas.microsoft.com/office/powerpoint/2010/main" val="30074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2305397" y="2297517"/>
            <a:ext cx="7620000" cy="262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dirty="0"/>
              <a:t>Definition</a:t>
            </a:r>
          </a:p>
          <a:p>
            <a:endParaRPr lang="en-US" altLang="en-US" sz="2400" b="1" dirty="0"/>
          </a:p>
          <a:p>
            <a:r>
              <a:rPr lang="en-US" altLang="en-US" sz="2000" i="1" dirty="0"/>
              <a:t>“Work motivation is a set of energetic forces that originate both within as well as beyond an individual’s being, to initiate work-related behavior, and to determine its form, direction, intensity, and duration.”</a:t>
            </a:r>
          </a:p>
          <a:p>
            <a:endParaRPr lang="en-US" altLang="en-US" sz="2000" i="1" dirty="0"/>
          </a:p>
          <a:p>
            <a:pPr algn="r"/>
            <a:r>
              <a:rPr lang="en-US" altLang="en-US" dirty="0" err="1"/>
              <a:t>Pinder</a:t>
            </a:r>
            <a:r>
              <a:rPr lang="en-US" altLang="en-US" dirty="0"/>
              <a:t> (1998)</a:t>
            </a:r>
          </a:p>
        </p:txBody>
      </p:sp>
    </p:spTree>
    <p:extLst>
      <p:ext uri="{BB962C8B-B14F-4D97-AF65-F5344CB8AC3E}">
        <p14:creationId xmlns:p14="http://schemas.microsoft.com/office/powerpoint/2010/main" val="104593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2409304" y="1065414"/>
            <a:ext cx="76200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dirty="0"/>
              <a:t>Motivation Defined</a:t>
            </a:r>
          </a:p>
          <a:p>
            <a:r>
              <a:rPr lang="en-US" altLang="en-US" sz="2000" dirty="0" smtClean="0"/>
              <a:t>Other authors </a:t>
            </a:r>
            <a:r>
              <a:rPr lang="en-US" altLang="en-US" sz="2000" dirty="0"/>
              <a:t>have also defined the concept of motivation. Motivation has been defined as:</a:t>
            </a:r>
          </a:p>
          <a:p>
            <a:r>
              <a:rPr lang="en-US" altLang="en-US" sz="2000" i="1" dirty="0"/>
              <a:t> </a:t>
            </a:r>
          </a:p>
          <a:p>
            <a:pPr>
              <a:buFontTx/>
              <a:buChar char="•"/>
            </a:pPr>
            <a:r>
              <a:rPr lang="en-US" altLang="en-US" sz="2000" i="1" dirty="0"/>
              <a:t>the psychological process that gives behavior purpose and </a:t>
            </a:r>
            <a:r>
              <a:rPr lang="en-US" altLang="en-US" sz="2000" i="1" dirty="0" smtClean="0"/>
              <a:t>direction</a:t>
            </a:r>
            <a:endParaRPr lang="en-US" altLang="en-US" sz="2000" i="1" dirty="0"/>
          </a:p>
          <a:p>
            <a:pPr>
              <a:buFontTx/>
              <a:buChar char="•"/>
            </a:pPr>
            <a:endParaRPr lang="en-US" altLang="en-US" sz="2000" i="1" dirty="0"/>
          </a:p>
          <a:p>
            <a:pPr>
              <a:buFontTx/>
              <a:buChar char="•"/>
            </a:pPr>
            <a:r>
              <a:rPr lang="en-US" altLang="en-US" sz="2000" i="1" dirty="0"/>
              <a:t>a predisposition to behave in a purposive manner to achieve specific, unmet </a:t>
            </a:r>
            <a:r>
              <a:rPr lang="en-US" altLang="en-US" sz="2000" i="1" dirty="0" smtClean="0"/>
              <a:t>needs</a:t>
            </a:r>
            <a:endParaRPr lang="en-US" altLang="en-US" sz="2000" i="1" dirty="0"/>
          </a:p>
          <a:p>
            <a:pPr>
              <a:buFontTx/>
              <a:buChar char="•"/>
            </a:pPr>
            <a:endParaRPr lang="en-US" altLang="en-US" sz="2000" i="1" dirty="0"/>
          </a:p>
          <a:p>
            <a:pPr>
              <a:buFontTx/>
              <a:buChar char="•"/>
            </a:pPr>
            <a:r>
              <a:rPr lang="en-US" altLang="en-US" sz="2000" i="1" dirty="0"/>
              <a:t>an internal drive to satisfy an unsatisfied </a:t>
            </a:r>
            <a:r>
              <a:rPr lang="en-US" altLang="en-US" sz="2000" i="1" dirty="0" smtClean="0"/>
              <a:t>need; </a:t>
            </a:r>
            <a:r>
              <a:rPr lang="en-US" altLang="en-US" sz="2000" i="1" dirty="0"/>
              <a:t>and the will to </a:t>
            </a:r>
            <a:r>
              <a:rPr lang="en-US" altLang="en-US" sz="2000" i="1"/>
              <a:t>achieve </a:t>
            </a:r>
            <a:endParaRPr lang="en-US" altLang="en-US" sz="2000" i="1" dirty="0"/>
          </a:p>
          <a:p>
            <a:pPr>
              <a:buFontTx/>
              <a:buChar char="•"/>
            </a:pPr>
            <a:endParaRPr lang="en-US" altLang="en-US" sz="2000" i="1" dirty="0"/>
          </a:p>
          <a:p>
            <a:pPr>
              <a:buFontTx/>
              <a:buChar char="•"/>
            </a:pPr>
            <a:r>
              <a:rPr lang="en-US" altLang="en-US" sz="2000" i="1" dirty="0"/>
              <a:t>operationally defined as the inner force that drives individuals to accomplish personal and organizational goals. </a:t>
            </a:r>
          </a:p>
        </p:txBody>
      </p:sp>
    </p:spTree>
    <p:extLst>
      <p:ext uri="{BB962C8B-B14F-4D97-AF65-F5344CB8AC3E}">
        <p14:creationId xmlns:p14="http://schemas.microsoft.com/office/powerpoint/2010/main" val="134487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2396835" y="5265029"/>
            <a:ext cx="7420495" cy="1010764"/>
          </a:xfrm>
          <a:custGeom>
            <a:avLst/>
            <a:gdLst>
              <a:gd name="connsiteX0" fmla="*/ 0 w 7420495"/>
              <a:gd name="connsiteY0" fmla="*/ 1010764 h 1010764"/>
              <a:gd name="connsiteX1" fmla="*/ 742052 w 7420495"/>
              <a:gd name="connsiteY1" fmla="*/ 0 h 1010764"/>
              <a:gd name="connsiteX2" fmla="*/ 6678443 w 7420495"/>
              <a:gd name="connsiteY2" fmla="*/ 0 h 1010764"/>
              <a:gd name="connsiteX3" fmla="*/ 7420495 w 7420495"/>
              <a:gd name="connsiteY3" fmla="*/ 1010764 h 1010764"/>
              <a:gd name="connsiteX4" fmla="*/ 0 w 7420495"/>
              <a:gd name="connsiteY4" fmla="*/ 1010764 h 1010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0495" h="1010764">
                <a:moveTo>
                  <a:pt x="0" y="1010764"/>
                </a:moveTo>
                <a:lnTo>
                  <a:pt x="742052" y="0"/>
                </a:lnTo>
                <a:lnTo>
                  <a:pt x="6678443" y="0"/>
                </a:lnTo>
                <a:lnTo>
                  <a:pt x="7420495" y="1010764"/>
                </a:lnTo>
                <a:lnTo>
                  <a:pt x="0" y="1010764"/>
                </a:lnTo>
                <a:close/>
              </a:path>
            </a:pathLst>
          </a:custGeom>
          <a:solidFill>
            <a:schemeClr val="bg1">
              <a:lumMod val="85000"/>
            </a:schemeClr>
          </a:solidFill>
          <a:ln w="1905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325256" tIns="26670" rIns="1325258" bIns="2667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Basic Needs</a:t>
            </a:r>
            <a:endParaRPr lang="en-US" sz="2100" kern="1200" dirty="0">
              <a:solidFill>
                <a:schemeClr val="tx1"/>
              </a:solidFill>
            </a:endParaRPr>
          </a:p>
        </p:txBody>
      </p:sp>
      <p:sp>
        <p:nvSpPr>
          <p:cNvPr id="5" name="TextBox 4"/>
          <p:cNvSpPr txBox="1"/>
          <p:nvPr/>
        </p:nvSpPr>
        <p:spPr>
          <a:xfrm>
            <a:off x="3906030" y="631767"/>
            <a:ext cx="4402103" cy="523220"/>
          </a:xfrm>
          <a:prstGeom prst="rect">
            <a:avLst/>
          </a:prstGeom>
          <a:noFill/>
        </p:spPr>
        <p:txBody>
          <a:bodyPr wrap="none" rtlCol="0">
            <a:spAutoFit/>
          </a:bodyPr>
          <a:lstStyle/>
          <a:p>
            <a:r>
              <a:rPr lang="en-US" sz="2800" dirty="0" smtClean="0"/>
              <a:t>Maslow’s Hierarchy of Needs</a:t>
            </a:r>
            <a:endParaRPr lang="en-US" sz="2800" dirty="0"/>
          </a:p>
        </p:txBody>
      </p:sp>
      <p:sp>
        <p:nvSpPr>
          <p:cNvPr id="8" name="Text Box 6"/>
          <p:cNvSpPr txBox="1">
            <a:spLocks noChangeArrowheads="1"/>
          </p:cNvSpPr>
          <p:nvPr/>
        </p:nvSpPr>
        <p:spPr bwMode="auto">
          <a:xfrm>
            <a:off x="2335181" y="1560288"/>
            <a:ext cx="75438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dirty="0"/>
              <a:t>Food, clothing, shelter, other necessities of life</a:t>
            </a:r>
          </a:p>
          <a:p>
            <a:pPr lvl="2">
              <a:buFontTx/>
              <a:buChar char="•"/>
            </a:pPr>
            <a:r>
              <a:rPr lang="en-US" altLang="en-US" sz="2000" dirty="0" smtClean="0"/>
              <a:t> At </a:t>
            </a:r>
            <a:r>
              <a:rPr lang="en-US" altLang="en-US" sz="2000" dirty="0"/>
              <a:t>one point actual living quarters, etc. </a:t>
            </a:r>
            <a:r>
              <a:rPr lang="en-US" altLang="en-US" sz="2000" dirty="0" smtClean="0"/>
              <a:t>exchanged for work</a:t>
            </a:r>
            <a:endParaRPr lang="en-US" altLang="en-US" sz="2000" dirty="0"/>
          </a:p>
          <a:p>
            <a:pPr lvl="2">
              <a:buFontTx/>
              <a:buChar char="•"/>
            </a:pPr>
            <a:r>
              <a:rPr lang="en-US" altLang="en-US" sz="2000" dirty="0" smtClean="0"/>
              <a:t> Wages and earnings provide </a:t>
            </a:r>
            <a:r>
              <a:rPr lang="en-US" altLang="en-US" sz="2000" dirty="0"/>
              <a:t>these </a:t>
            </a:r>
            <a:r>
              <a:rPr lang="en-US" altLang="en-US" sz="2000" dirty="0" smtClean="0"/>
              <a:t>needs today</a:t>
            </a:r>
            <a:endParaRPr lang="en-US" altLang="en-US" sz="2000" dirty="0"/>
          </a:p>
          <a:p>
            <a:pPr lvl="2">
              <a:buFontTx/>
              <a:buChar char="•"/>
            </a:pPr>
            <a:r>
              <a:rPr lang="en-US" altLang="en-US" dirty="0" smtClean="0"/>
              <a:t> </a:t>
            </a:r>
            <a:r>
              <a:rPr lang="en-US" altLang="en-US" sz="2000" dirty="0"/>
              <a:t>Considered second nature in wealthier societies</a:t>
            </a:r>
          </a:p>
          <a:p>
            <a:pPr lvl="2">
              <a:buFontTx/>
              <a:buChar char="•"/>
            </a:pPr>
            <a:r>
              <a:rPr lang="en-US" altLang="en-US" sz="2000" dirty="0" smtClean="0"/>
              <a:t> Provided </a:t>
            </a:r>
            <a:r>
              <a:rPr lang="en-US" altLang="en-US" sz="2000" dirty="0"/>
              <a:t>by a variety of sources in American society</a:t>
            </a:r>
          </a:p>
        </p:txBody>
      </p:sp>
    </p:spTree>
    <p:extLst>
      <p:ext uri="{BB962C8B-B14F-4D97-AF65-F5344CB8AC3E}">
        <p14:creationId xmlns:p14="http://schemas.microsoft.com/office/powerpoint/2010/main" val="3699230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396835" y="4262572"/>
            <a:ext cx="7420495" cy="2021528"/>
            <a:chOff x="2396835" y="4495332"/>
            <a:chExt cx="7420495" cy="2021528"/>
          </a:xfrm>
        </p:grpSpPr>
        <p:sp>
          <p:nvSpPr>
            <p:cNvPr id="10" name="Freeform 9"/>
            <p:cNvSpPr/>
            <p:nvPr/>
          </p:nvSpPr>
          <p:spPr>
            <a:xfrm>
              <a:off x="3138884" y="4495332"/>
              <a:ext cx="5936396" cy="1010764"/>
            </a:xfrm>
            <a:custGeom>
              <a:avLst/>
              <a:gdLst>
                <a:gd name="connsiteX0" fmla="*/ 0 w 5936396"/>
                <a:gd name="connsiteY0" fmla="*/ 1010764 h 1010764"/>
                <a:gd name="connsiteX1" fmla="*/ 742052 w 5936396"/>
                <a:gd name="connsiteY1" fmla="*/ 0 h 1010764"/>
                <a:gd name="connsiteX2" fmla="*/ 5194344 w 5936396"/>
                <a:gd name="connsiteY2" fmla="*/ 0 h 1010764"/>
                <a:gd name="connsiteX3" fmla="*/ 5936396 w 5936396"/>
                <a:gd name="connsiteY3" fmla="*/ 1010764 h 1010764"/>
                <a:gd name="connsiteX4" fmla="*/ 0 w 5936396"/>
                <a:gd name="connsiteY4" fmla="*/ 1010764 h 1010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6396" h="1010764">
                  <a:moveTo>
                    <a:pt x="0" y="1010764"/>
                  </a:moveTo>
                  <a:lnTo>
                    <a:pt x="742052" y="0"/>
                  </a:lnTo>
                  <a:lnTo>
                    <a:pt x="5194344" y="0"/>
                  </a:lnTo>
                  <a:lnTo>
                    <a:pt x="5936396" y="1010764"/>
                  </a:lnTo>
                  <a:lnTo>
                    <a:pt x="0" y="1010764"/>
                  </a:lnTo>
                  <a:close/>
                </a:path>
              </a:pathLst>
            </a:custGeom>
            <a:solidFill>
              <a:schemeClr val="bg1">
                <a:lumMod val="85000"/>
              </a:schemeClr>
            </a:solidFill>
            <a:ln w="1905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65539" tIns="26670" rIns="1065540" bIns="2667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Safety and Security</a:t>
              </a:r>
              <a:endParaRPr lang="en-US" sz="2100" kern="1200" dirty="0">
                <a:solidFill>
                  <a:schemeClr val="tx1"/>
                </a:solidFill>
              </a:endParaRPr>
            </a:p>
          </p:txBody>
        </p:sp>
        <p:sp>
          <p:nvSpPr>
            <p:cNvPr id="11" name="Freeform 10"/>
            <p:cNvSpPr/>
            <p:nvPr/>
          </p:nvSpPr>
          <p:spPr>
            <a:xfrm>
              <a:off x="2396835" y="5506096"/>
              <a:ext cx="7420495" cy="1010764"/>
            </a:xfrm>
            <a:custGeom>
              <a:avLst/>
              <a:gdLst>
                <a:gd name="connsiteX0" fmla="*/ 0 w 7420495"/>
                <a:gd name="connsiteY0" fmla="*/ 1010764 h 1010764"/>
                <a:gd name="connsiteX1" fmla="*/ 742052 w 7420495"/>
                <a:gd name="connsiteY1" fmla="*/ 0 h 1010764"/>
                <a:gd name="connsiteX2" fmla="*/ 6678443 w 7420495"/>
                <a:gd name="connsiteY2" fmla="*/ 0 h 1010764"/>
                <a:gd name="connsiteX3" fmla="*/ 7420495 w 7420495"/>
                <a:gd name="connsiteY3" fmla="*/ 1010764 h 1010764"/>
                <a:gd name="connsiteX4" fmla="*/ 0 w 7420495"/>
                <a:gd name="connsiteY4" fmla="*/ 1010764 h 1010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0495" h="1010764">
                  <a:moveTo>
                    <a:pt x="0" y="1010764"/>
                  </a:moveTo>
                  <a:lnTo>
                    <a:pt x="742052" y="0"/>
                  </a:lnTo>
                  <a:lnTo>
                    <a:pt x="6678443" y="0"/>
                  </a:lnTo>
                  <a:lnTo>
                    <a:pt x="7420495" y="1010764"/>
                  </a:lnTo>
                  <a:lnTo>
                    <a:pt x="0" y="1010764"/>
                  </a:lnTo>
                  <a:close/>
                </a:path>
              </a:pathLst>
            </a:custGeom>
            <a:solidFill>
              <a:schemeClr val="bg1">
                <a:lumMod val="85000"/>
              </a:schemeClr>
            </a:solidFill>
            <a:ln w="1905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325256" tIns="26670" rIns="1325258" bIns="2667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Basic Needs</a:t>
              </a:r>
              <a:endParaRPr lang="en-US" sz="2100" kern="1200" dirty="0">
                <a:solidFill>
                  <a:schemeClr val="tx1"/>
                </a:solidFill>
              </a:endParaRPr>
            </a:p>
          </p:txBody>
        </p:sp>
      </p:grpSp>
      <p:sp>
        <p:nvSpPr>
          <p:cNvPr id="5" name="TextBox 4"/>
          <p:cNvSpPr txBox="1"/>
          <p:nvPr/>
        </p:nvSpPr>
        <p:spPr>
          <a:xfrm>
            <a:off x="3906030" y="631767"/>
            <a:ext cx="4402103" cy="523220"/>
          </a:xfrm>
          <a:prstGeom prst="rect">
            <a:avLst/>
          </a:prstGeom>
          <a:noFill/>
        </p:spPr>
        <p:txBody>
          <a:bodyPr wrap="none" rtlCol="0">
            <a:spAutoFit/>
          </a:bodyPr>
          <a:lstStyle/>
          <a:p>
            <a:r>
              <a:rPr lang="en-US" sz="2800" dirty="0" smtClean="0"/>
              <a:t>Maslow’s Hierarchy of Needs</a:t>
            </a:r>
            <a:endParaRPr lang="en-US" sz="2800" dirty="0"/>
          </a:p>
        </p:txBody>
      </p:sp>
      <p:sp>
        <p:nvSpPr>
          <p:cNvPr id="12" name="Text Box 7"/>
          <p:cNvSpPr txBox="1">
            <a:spLocks noChangeArrowheads="1"/>
          </p:cNvSpPr>
          <p:nvPr/>
        </p:nvSpPr>
        <p:spPr bwMode="auto">
          <a:xfrm>
            <a:off x="2219293" y="1204603"/>
            <a:ext cx="7775575"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dirty="0"/>
              <a:t>A sense of security in the future, immediate and distant</a:t>
            </a:r>
          </a:p>
          <a:p>
            <a:pPr lvl="2">
              <a:buFontTx/>
              <a:buChar char="•"/>
            </a:pPr>
            <a:r>
              <a:rPr lang="en-US" altLang="en-US" sz="2000" dirty="0" smtClean="0"/>
              <a:t> Developed </a:t>
            </a:r>
            <a:r>
              <a:rPr lang="en-US" altLang="en-US" sz="2000" dirty="0"/>
              <a:t>as a motivation tool with Social Security</a:t>
            </a:r>
          </a:p>
          <a:p>
            <a:pPr lvl="2">
              <a:buFontTx/>
              <a:buChar char="•"/>
            </a:pPr>
            <a:r>
              <a:rPr lang="en-US" altLang="en-US" sz="2000" dirty="0" smtClean="0"/>
              <a:t> Further </a:t>
            </a:r>
            <a:r>
              <a:rPr lang="en-US" altLang="en-US" sz="2000" dirty="0"/>
              <a:t>refined as pensions, retirement plans</a:t>
            </a:r>
          </a:p>
          <a:p>
            <a:pPr lvl="2">
              <a:buFontTx/>
              <a:buChar char="•"/>
            </a:pPr>
            <a:r>
              <a:rPr lang="en-US" altLang="en-US" dirty="0" smtClean="0"/>
              <a:t> </a:t>
            </a:r>
            <a:r>
              <a:rPr lang="en-US" altLang="en-US" sz="2000" dirty="0"/>
              <a:t>Becoming a renewed compensation factor in America</a:t>
            </a:r>
          </a:p>
          <a:p>
            <a:pPr lvl="2">
              <a:buFontTx/>
              <a:buChar char="•"/>
            </a:pPr>
            <a:r>
              <a:rPr lang="en-US" altLang="en-US" sz="2000" dirty="0" smtClean="0"/>
              <a:t> Prime </a:t>
            </a:r>
            <a:r>
              <a:rPr lang="en-US" altLang="en-US" sz="2000" dirty="0"/>
              <a:t>motivator in developing nations/economies</a:t>
            </a:r>
          </a:p>
        </p:txBody>
      </p:sp>
    </p:spTree>
    <p:extLst>
      <p:ext uri="{BB962C8B-B14F-4D97-AF65-F5344CB8AC3E}">
        <p14:creationId xmlns:p14="http://schemas.microsoft.com/office/powerpoint/2010/main" val="346524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dissolv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dissolv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dissolve">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dissolve">
                                      <p:cBhvr>
                                        <p:cTn id="2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396835" y="3243500"/>
            <a:ext cx="7420495" cy="3032292"/>
            <a:chOff x="2396835" y="3484568"/>
            <a:chExt cx="7420495" cy="3032292"/>
          </a:xfrm>
        </p:grpSpPr>
        <p:sp>
          <p:nvSpPr>
            <p:cNvPr id="9" name="Freeform 8"/>
            <p:cNvSpPr/>
            <p:nvPr/>
          </p:nvSpPr>
          <p:spPr>
            <a:xfrm>
              <a:off x="3880934" y="3484568"/>
              <a:ext cx="4452297" cy="1010764"/>
            </a:xfrm>
            <a:custGeom>
              <a:avLst/>
              <a:gdLst>
                <a:gd name="connsiteX0" fmla="*/ 0 w 4452297"/>
                <a:gd name="connsiteY0" fmla="*/ 1010764 h 1010764"/>
                <a:gd name="connsiteX1" fmla="*/ 742052 w 4452297"/>
                <a:gd name="connsiteY1" fmla="*/ 0 h 1010764"/>
                <a:gd name="connsiteX2" fmla="*/ 3710245 w 4452297"/>
                <a:gd name="connsiteY2" fmla="*/ 0 h 1010764"/>
                <a:gd name="connsiteX3" fmla="*/ 4452297 w 4452297"/>
                <a:gd name="connsiteY3" fmla="*/ 1010764 h 1010764"/>
                <a:gd name="connsiteX4" fmla="*/ 0 w 4452297"/>
                <a:gd name="connsiteY4" fmla="*/ 1010764 h 1010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2297" h="1010764">
                  <a:moveTo>
                    <a:pt x="0" y="1010764"/>
                  </a:moveTo>
                  <a:lnTo>
                    <a:pt x="742052" y="0"/>
                  </a:lnTo>
                  <a:lnTo>
                    <a:pt x="3710245" y="0"/>
                  </a:lnTo>
                  <a:lnTo>
                    <a:pt x="4452297" y="1010764"/>
                  </a:lnTo>
                  <a:lnTo>
                    <a:pt x="0" y="1010764"/>
                  </a:lnTo>
                  <a:close/>
                </a:path>
              </a:pathLst>
            </a:custGeom>
            <a:solidFill>
              <a:schemeClr val="bg1">
                <a:lumMod val="85000"/>
              </a:schemeClr>
            </a:solidFill>
            <a:ln w="1905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05821" tIns="26670" rIns="805823" bIns="2667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Belongingness</a:t>
              </a:r>
              <a:endParaRPr lang="en-US" sz="2100" kern="1200" dirty="0">
                <a:solidFill>
                  <a:schemeClr val="tx1"/>
                </a:solidFill>
              </a:endParaRPr>
            </a:p>
          </p:txBody>
        </p:sp>
        <p:sp>
          <p:nvSpPr>
            <p:cNvPr id="10" name="Freeform 9"/>
            <p:cNvSpPr/>
            <p:nvPr/>
          </p:nvSpPr>
          <p:spPr>
            <a:xfrm>
              <a:off x="3138884" y="4495332"/>
              <a:ext cx="5936396" cy="1010764"/>
            </a:xfrm>
            <a:custGeom>
              <a:avLst/>
              <a:gdLst>
                <a:gd name="connsiteX0" fmla="*/ 0 w 5936396"/>
                <a:gd name="connsiteY0" fmla="*/ 1010764 h 1010764"/>
                <a:gd name="connsiteX1" fmla="*/ 742052 w 5936396"/>
                <a:gd name="connsiteY1" fmla="*/ 0 h 1010764"/>
                <a:gd name="connsiteX2" fmla="*/ 5194344 w 5936396"/>
                <a:gd name="connsiteY2" fmla="*/ 0 h 1010764"/>
                <a:gd name="connsiteX3" fmla="*/ 5936396 w 5936396"/>
                <a:gd name="connsiteY3" fmla="*/ 1010764 h 1010764"/>
                <a:gd name="connsiteX4" fmla="*/ 0 w 5936396"/>
                <a:gd name="connsiteY4" fmla="*/ 1010764 h 1010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6396" h="1010764">
                  <a:moveTo>
                    <a:pt x="0" y="1010764"/>
                  </a:moveTo>
                  <a:lnTo>
                    <a:pt x="742052" y="0"/>
                  </a:lnTo>
                  <a:lnTo>
                    <a:pt x="5194344" y="0"/>
                  </a:lnTo>
                  <a:lnTo>
                    <a:pt x="5936396" y="1010764"/>
                  </a:lnTo>
                  <a:lnTo>
                    <a:pt x="0" y="1010764"/>
                  </a:lnTo>
                  <a:close/>
                </a:path>
              </a:pathLst>
            </a:custGeom>
            <a:solidFill>
              <a:schemeClr val="bg1">
                <a:lumMod val="85000"/>
              </a:schemeClr>
            </a:solidFill>
            <a:ln w="1905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65539" tIns="26670" rIns="1065540" bIns="2667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Safety and Security</a:t>
              </a:r>
              <a:endParaRPr lang="en-US" sz="2100" kern="1200" dirty="0">
                <a:solidFill>
                  <a:schemeClr val="tx1"/>
                </a:solidFill>
              </a:endParaRPr>
            </a:p>
          </p:txBody>
        </p:sp>
        <p:sp>
          <p:nvSpPr>
            <p:cNvPr id="11" name="Freeform 10"/>
            <p:cNvSpPr/>
            <p:nvPr/>
          </p:nvSpPr>
          <p:spPr>
            <a:xfrm>
              <a:off x="2396835" y="5506096"/>
              <a:ext cx="7420495" cy="1010764"/>
            </a:xfrm>
            <a:custGeom>
              <a:avLst/>
              <a:gdLst>
                <a:gd name="connsiteX0" fmla="*/ 0 w 7420495"/>
                <a:gd name="connsiteY0" fmla="*/ 1010764 h 1010764"/>
                <a:gd name="connsiteX1" fmla="*/ 742052 w 7420495"/>
                <a:gd name="connsiteY1" fmla="*/ 0 h 1010764"/>
                <a:gd name="connsiteX2" fmla="*/ 6678443 w 7420495"/>
                <a:gd name="connsiteY2" fmla="*/ 0 h 1010764"/>
                <a:gd name="connsiteX3" fmla="*/ 7420495 w 7420495"/>
                <a:gd name="connsiteY3" fmla="*/ 1010764 h 1010764"/>
                <a:gd name="connsiteX4" fmla="*/ 0 w 7420495"/>
                <a:gd name="connsiteY4" fmla="*/ 1010764 h 1010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0495" h="1010764">
                  <a:moveTo>
                    <a:pt x="0" y="1010764"/>
                  </a:moveTo>
                  <a:lnTo>
                    <a:pt x="742052" y="0"/>
                  </a:lnTo>
                  <a:lnTo>
                    <a:pt x="6678443" y="0"/>
                  </a:lnTo>
                  <a:lnTo>
                    <a:pt x="7420495" y="1010764"/>
                  </a:lnTo>
                  <a:lnTo>
                    <a:pt x="0" y="1010764"/>
                  </a:lnTo>
                  <a:close/>
                </a:path>
              </a:pathLst>
            </a:custGeom>
            <a:solidFill>
              <a:schemeClr val="bg1">
                <a:lumMod val="85000"/>
              </a:schemeClr>
            </a:solidFill>
            <a:ln w="1905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325256" tIns="26670" rIns="1325258" bIns="2667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Basic Needs</a:t>
              </a:r>
              <a:endParaRPr lang="en-US" sz="2100" kern="1200" dirty="0">
                <a:solidFill>
                  <a:schemeClr val="tx1"/>
                </a:solidFill>
              </a:endParaRPr>
            </a:p>
          </p:txBody>
        </p:sp>
      </p:grpSp>
      <p:sp>
        <p:nvSpPr>
          <p:cNvPr id="5" name="TextBox 4"/>
          <p:cNvSpPr txBox="1"/>
          <p:nvPr/>
        </p:nvSpPr>
        <p:spPr>
          <a:xfrm>
            <a:off x="3906030" y="631767"/>
            <a:ext cx="4402103" cy="523220"/>
          </a:xfrm>
          <a:prstGeom prst="rect">
            <a:avLst/>
          </a:prstGeom>
          <a:noFill/>
        </p:spPr>
        <p:txBody>
          <a:bodyPr wrap="none" rtlCol="0">
            <a:spAutoFit/>
          </a:bodyPr>
          <a:lstStyle/>
          <a:p>
            <a:r>
              <a:rPr lang="en-US" sz="2800" dirty="0" smtClean="0"/>
              <a:t>Maslow’s Hierarchy of Needs</a:t>
            </a:r>
            <a:endParaRPr lang="en-US" sz="2800" dirty="0"/>
          </a:p>
        </p:txBody>
      </p:sp>
      <p:sp>
        <p:nvSpPr>
          <p:cNvPr id="12" name="Text Box 8"/>
          <p:cNvSpPr txBox="1">
            <a:spLocks noChangeArrowheads="1"/>
          </p:cNvSpPr>
          <p:nvPr/>
        </p:nvSpPr>
        <p:spPr bwMode="auto">
          <a:xfrm>
            <a:off x="2218499" y="1201975"/>
            <a:ext cx="7777163"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dirty="0"/>
              <a:t>A sense of group identity and sense of </a:t>
            </a:r>
            <a:r>
              <a:rPr lang="en-US" altLang="en-US" sz="2400" dirty="0" smtClean="0"/>
              <a:t>purpose</a:t>
            </a:r>
            <a:endParaRPr lang="en-US" altLang="en-US" sz="2000" dirty="0" smtClean="0"/>
          </a:p>
          <a:p>
            <a:pPr lvl="3">
              <a:buFontTx/>
              <a:buChar char="•"/>
            </a:pPr>
            <a:r>
              <a:rPr lang="en-US" altLang="en-US" sz="2000" dirty="0" smtClean="0"/>
              <a:t> Began </a:t>
            </a:r>
            <a:r>
              <a:rPr lang="en-US" altLang="en-US" sz="2000" dirty="0"/>
              <a:t>to be used as a motivator post WWII</a:t>
            </a:r>
          </a:p>
          <a:p>
            <a:pPr lvl="3">
              <a:buFontTx/>
              <a:buChar char="•"/>
            </a:pPr>
            <a:r>
              <a:rPr lang="en-US" altLang="en-US" sz="2000" dirty="0" smtClean="0"/>
              <a:t> Strong </a:t>
            </a:r>
            <a:r>
              <a:rPr lang="en-US" altLang="en-US" sz="2000" dirty="0"/>
              <a:t>motivator in the 1960’s thru </a:t>
            </a:r>
            <a:r>
              <a:rPr lang="en-US" altLang="en-US" sz="2000" dirty="0" smtClean="0"/>
              <a:t>1990’s</a:t>
            </a:r>
            <a:endParaRPr lang="en-US" altLang="en-US" sz="2000" dirty="0"/>
          </a:p>
          <a:p>
            <a:pPr lvl="3">
              <a:buFontTx/>
              <a:buChar char="•"/>
            </a:pPr>
            <a:r>
              <a:rPr lang="en-US" altLang="en-US" sz="2000" dirty="0" smtClean="0"/>
              <a:t> Basis </a:t>
            </a:r>
            <a:r>
              <a:rPr lang="en-US" altLang="en-US" sz="2000" dirty="0"/>
              <a:t>for societal placement and awareness</a:t>
            </a:r>
          </a:p>
          <a:p>
            <a:pPr lvl="3">
              <a:buFontTx/>
              <a:buChar char="•"/>
            </a:pPr>
            <a:r>
              <a:rPr lang="en-US" altLang="en-US" sz="2000" dirty="0" smtClean="0"/>
              <a:t> Both </a:t>
            </a:r>
            <a:r>
              <a:rPr lang="en-US" altLang="en-US" sz="2000" dirty="0"/>
              <a:t>organizational and professional belonging</a:t>
            </a:r>
          </a:p>
        </p:txBody>
      </p:sp>
    </p:spTree>
    <p:extLst>
      <p:ext uri="{BB962C8B-B14F-4D97-AF65-F5344CB8AC3E}">
        <p14:creationId xmlns:p14="http://schemas.microsoft.com/office/powerpoint/2010/main" val="125666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dissolv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dissolv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dissolve">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dissolve">
                                      <p:cBhvr>
                                        <p:cTn id="2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396835" y="2241046"/>
            <a:ext cx="7420495" cy="4043056"/>
            <a:chOff x="2396835" y="2473804"/>
            <a:chExt cx="7420495" cy="4043056"/>
          </a:xfrm>
          <a:solidFill>
            <a:schemeClr val="bg1">
              <a:lumMod val="85000"/>
            </a:schemeClr>
          </a:solidFill>
        </p:grpSpPr>
        <p:sp>
          <p:nvSpPr>
            <p:cNvPr id="9" name="Freeform 8"/>
            <p:cNvSpPr/>
            <p:nvPr/>
          </p:nvSpPr>
          <p:spPr>
            <a:xfrm>
              <a:off x="3880934" y="3484568"/>
              <a:ext cx="4452297" cy="1010764"/>
            </a:xfrm>
            <a:custGeom>
              <a:avLst/>
              <a:gdLst>
                <a:gd name="connsiteX0" fmla="*/ 0 w 4452297"/>
                <a:gd name="connsiteY0" fmla="*/ 1010764 h 1010764"/>
                <a:gd name="connsiteX1" fmla="*/ 742052 w 4452297"/>
                <a:gd name="connsiteY1" fmla="*/ 0 h 1010764"/>
                <a:gd name="connsiteX2" fmla="*/ 3710245 w 4452297"/>
                <a:gd name="connsiteY2" fmla="*/ 0 h 1010764"/>
                <a:gd name="connsiteX3" fmla="*/ 4452297 w 4452297"/>
                <a:gd name="connsiteY3" fmla="*/ 1010764 h 1010764"/>
                <a:gd name="connsiteX4" fmla="*/ 0 w 4452297"/>
                <a:gd name="connsiteY4" fmla="*/ 1010764 h 1010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2297" h="1010764">
                  <a:moveTo>
                    <a:pt x="0" y="1010764"/>
                  </a:moveTo>
                  <a:lnTo>
                    <a:pt x="742052" y="0"/>
                  </a:lnTo>
                  <a:lnTo>
                    <a:pt x="3710245" y="0"/>
                  </a:lnTo>
                  <a:lnTo>
                    <a:pt x="4452297" y="1010764"/>
                  </a:lnTo>
                  <a:lnTo>
                    <a:pt x="0" y="1010764"/>
                  </a:lnTo>
                  <a:close/>
                </a:path>
              </a:pathLst>
            </a:custGeom>
            <a:grpFill/>
            <a:ln w="1905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05821" tIns="26670" rIns="805823" bIns="2667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Belongingness</a:t>
              </a:r>
              <a:endParaRPr lang="en-US" sz="2100" kern="1200" dirty="0">
                <a:solidFill>
                  <a:schemeClr val="tx1"/>
                </a:solidFill>
              </a:endParaRPr>
            </a:p>
          </p:txBody>
        </p:sp>
        <p:sp>
          <p:nvSpPr>
            <p:cNvPr id="10" name="Freeform 9"/>
            <p:cNvSpPr/>
            <p:nvPr/>
          </p:nvSpPr>
          <p:spPr>
            <a:xfrm>
              <a:off x="3138884" y="4495332"/>
              <a:ext cx="5936396" cy="1010764"/>
            </a:xfrm>
            <a:custGeom>
              <a:avLst/>
              <a:gdLst>
                <a:gd name="connsiteX0" fmla="*/ 0 w 5936396"/>
                <a:gd name="connsiteY0" fmla="*/ 1010764 h 1010764"/>
                <a:gd name="connsiteX1" fmla="*/ 742052 w 5936396"/>
                <a:gd name="connsiteY1" fmla="*/ 0 h 1010764"/>
                <a:gd name="connsiteX2" fmla="*/ 5194344 w 5936396"/>
                <a:gd name="connsiteY2" fmla="*/ 0 h 1010764"/>
                <a:gd name="connsiteX3" fmla="*/ 5936396 w 5936396"/>
                <a:gd name="connsiteY3" fmla="*/ 1010764 h 1010764"/>
                <a:gd name="connsiteX4" fmla="*/ 0 w 5936396"/>
                <a:gd name="connsiteY4" fmla="*/ 1010764 h 1010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6396" h="1010764">
                  <a:moveTo>
                    <a:pt x="0" y="1010764"/>
                  </a:moveTo>
                  <a:lnTo>
                    <a:pt x="742052" y="0"/>
                  </a:lnTo>
                  <a:lnTo>
                    <a:pt x="5194344" y="0"/>
                  </a:lnTo>
                  <a:lnTo>
                    <a:pt x="5936396" y="1010764"/>
                  </a:lnTo>
                  <a:lnTo>
                    <a:pt x="0" y="1010764"/>
                  </a:lnTo>
                  <a:close/>
                </a:path>
              </a:pathLst>
            </a:custGeom>
            <a:grpFill/>
            <a:ln w="1905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65539" tIns="26670" rIns="1065540" bIns="2667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Safety and Security</a:t>
              </a:r>
              <a:endParaRPr lang="en-US" sz="2100" kern="1200" dirty="0">
                <a:solidFill>
                  <a:schemeClr val="tx1"/>
                </a:solidFill>
              </a:endParaRPr>
            </a:p>
          </p:txBody>
        </p:sp>
        <p:sp>
          <p:nvSpPr>
            <p:cNvPr id="11" name="Freeform 10"/>
            <p:cNvSpPr/>
            <p:nvPr/>
          </p:nvSpPr>
          <p:spPr>
            <a:xfrm>
              <a:off x="2396835" y="5506096"/>
              <a:ext cx="7420495" cy="1010764"/>
            </a:xfrm>
            <a:custGeom>
              <a:avLst/>
              <a:gdLst>
                <a:gd name="connsiteX0" fmla="*/ 0 w 7420495"/>
                <a:gd name="connsiteY0" fmla="*/ 1010764 h 1010764"/>
                <a:gd name="connsiteX1" fmla="*/ 742052 w 7420495"/>
                <a:gd name="connsiteY1" fmla="*/ 0 h 1010764"/>
                <a:gd name="connsiteX2" fmla="*/ 6678443 w 7420495"/>
                <a:gd name="connsiteY2" fmla="*/ 0 h 1010764"/>
                <a:gd name="connsiteX3" fmla="*/ 7420495 w 7420495"/>
                <a:gd name="connsiteY3" fmla="*/ 1010764 h 1010764"/>
                <a:gd name="connsiteX4" fmla="*/ 0 w 7420495"/>
                <a:gd name="connsiteY4" fmla="*/ 1010764 h 1010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0495" h="1010764">
                  <a:moveTo>
                    <a:pt x="0" y="1010764"/>
                  </a:moveTo>
                  <a:lnTo>
                    <a:pt x="742052" y="0"/>
                  </a:lnTo>
                  <a:lnTo>
                    <a:pt x="6678443" y="0"/>
                  </a:lnTo>
                  <a:lnTo>
                    <a:pt x="7420495" y="1010764"/>
                  </a:lnTo>
                  <a:lnTo>
                    <a:pt x="0" y="1010764"/>
                  </a:lnTo>
                  <a:close/>
                </a:path>
              </a:pathLst>
            </a:custGeom>
            <a:grpFill/>
            <a:ln w="1905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325256" tIns="26670" rIns="1325258" bIns="2667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Basic Needs</a:t>
              </a:r>
              <a:endParaRPr lang="en-US" sz="2100" kern="1200" dirty="0">
                <a:solidFill>
                  <a:schemeClr val="tx1"/>
                </a:solidFill>
              </a:endParaRPr>
            </a:p>
          </p:txBody>
        </p:sp>
        <p:sp>
          <p:nvSpPr>
            <p:cNvPr id="8" name="Freeform 7"/>
            <p:cNvSpPr/>
            <p:nvPr/>
          </p:nvSpPr>
          <p:spPr>
            <a:xfrm>
              <a:off x="4622983" y="2473804"/>
              <a:ext cx="2968198" cy="1010764"/>
            </a:xfrm>
            <a:custGeom>
              <a:avLst/>
              <a:gdLst>
                <a:gd name="connsiteX0" fmla="*/ 0 w 2968198"/>
                <a:gd name="connsiteY0" fmla="*/ 1010764 h 1010764"/>
                <a:gd name="connsiteX1" fmla="*/ 742052 w 2968198"/>
                <a:gd name="connsiteY1" fmla="*/ 0 h 1010764"/>
                <a:gd name="connsiteX2" fmla="*/ 2226146 w 2968198"/>
                <a:gd name="connsiteY2" fmla="*/ 0 h 1010764"/>
                <a:gd name="connsiteX3" fmla="*/ 2968198 w 2968198"/>
                <a:gd name="connsiteY3" fmla="*/ 1010764 h 1010764"/>
                <a:gd name="connsiteX4" fmla="*/ 0 w 2968198"/>
                <a:gd name="connsiteY4" fmla="*/ 1010764 h 1010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8198" h="1010764">
                  <a:moveTo>
                    <a:pt x="0" y="1010764"/>
                  </a:moveTo>
                  <a:lnTo>
                    <a:pt x="742052" y="0"/>
                  </a:lnTo>
                  <a:lnTo>
                    <a:pt x="2226146" y="0"/>
                  </a:lnTo>
                  <a:lnTo>
                    <a:pt x="2968198" y="1010764"/>
                  </a:lnTo>
                  <a:lnTo>
                    <a:pt x="0" y="1010764"/>
                  </a:lnTo>
                  <a:close/>
                </a:path>
              </a:pathLst>
            </a:custGeom>
            <a:grpFill/>
            <a:ln w="1905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46105" tIns="26670" rIns="546105" bIns="2667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Ego - Self Esteem</a:t>
              </a:r>
              <a:endParaRPr lang="en-US" sz="2100" kern="1200" dirty="0" smtClean="0"/>
            </a:p>
          </p:txBody>
        </p:sp>
      </p:grpSp>
      <p:sp>
        <p:nvSpPr>
          <p:cNvPr id="5" name="TextBox 4"/>
          <p:cNvSpPr txBox="1"/>
          <p:nvPr/>
        </p:nvSpPr>
        <p:spPr>
          <a:xfrm>
            <a:off x="3906030" y="631767"/>
            <a:ext cx="4402103" cy="523220"/>
          </a:xfrm>
          <a:prstGeom prst="rect">
            <a:avLst/>
          </a:prstGeom>
          <a:noFill/>
        </p:spPr>
        <p:txBody>
          <a:bodyPr wrap="none" rtlCol="0">
            <a:spAutoFit/>
          </a:bodyPr>
          <a:lstStyle/>
          <a:p>
            <a:r>
              <a:rPr lang="en-US" sz="2800" dirty="0" smtClean="0"/>
              <a:t>Maslow’s Hierarchy of Needs</a:t>
            </a:r>
            <a:endParaRPr lang="en-US" sz="2800" dirty="0"/>
          </a:p>
        </p:txBody>
      </p:sp>
      <p:sp>
        <p:nvSpPr>
          <p:cNvPr id="13" name="Text Box 9"/>
          <p:cNvSpPr txBox="1">
            <a:spLocks noChangeArrowheads="1"/>
          </p:cNvSpPr>
          <p:nvPr/>
        </p:nvSpPr>
        <p:spPr bwMode="auto">
          <a:xfrm>
            <a:off x="2218499" y="1098951"/>
            <a:ext cx="77771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dirty="0"/>
              <a:t>A sense of accomplishment, achievement orientation</a:t>
            </a:r>
          </a:p>
          <a:p>
            <a:pPr lvl="3">
              <a:buFontTx/>
              <a:buChar char="•"/>
            </a:pPr>
            <a:r>
              <a:rPr lang="en-US" altLang="en-US" sz="2000" dirty="0" smtClean="0"/>
              <a:t> Strong </a:t>
            </a:r>
            <a:r>
              <a:rPr lang="en-US" altLang="en-US" sz="2000" dirty="0"/>
              <a:t>professional/management motivator</a:t>
            </a:r>
          </a:p>
          <a:p>
            <a:pPr lvl="3">
              <a:buFontTx/>
              <a:buChar char="•"/>
            </a:pPr>
            <a:r>
              <a:rPr lang="en-US" altLang="en-US" sz="2000" dirty="0" smtClean="0"/>
              <a:t> Self </a:t>
            </a:r>
            <a:r>
              <a:rPr lang="en-US" altLang="en-US" sz="2000" dirty="0"/>
              <a:t>perception and ego fulfillment </a:t>
            </a:r>
          </a:p>
        </p:txBody>
      </p:sp>
    </p:spTree>
    <p:extLst>
      <p:ext uri="{BB962C8B-B14F-4D97-AF65-F5344CB8AC3E}">
        <p14:creationId xmlns:p14="http://schemas.microsoft.com/office/powerpoint/2010/main" val="129635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dissolv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dissolve">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396835" y="1221974"/>
            <a:ext cx="7420495" cy="5053820"/>
            <a:chOff x="2396835" y="1463040"/>
            <a:chExt cx="7420495" cy="5053820"/>
          </a:xfrm>
          <a:solidFill>
            <a:schemeClr val="bg1">
              <a:lumMod val="85000"/>
            </a:schemeClr>
          </a:solidFill>
        </p:grpSpPr>
        <p:sp>
          <p:nvSpPr>
            <p:cNvPr id="7" name="Freeform 6"/>
            <p:cNvSpPr/>
            <p:nvPr/>
          </p:nvSpPr>
          <p:spPr>
            <a:xfrm>
              <a:off x="5365033" y="1463040"/>
              <a:ext cx="1484099" cy="1010764"/>
            </a:xfrm>
            <a:custGeom>
              <a:avLst/>
              <a:gdLst>
                <a:gd name="connsiteX0" fmla="*/ 0 w 1484099"/>
                <a:gd name="connsiteY0" fmla="*/ 1010764 h 1010764"/>
                <a:gd name="connsiteX1" fmla="*/ 742049 w 1484099"/>
                <a:gd name="connsiteY1" fmla="*/ 0 h 1010764"/>
                <a:gd name="connsiteX2" fmla="*/ 742050 w 1484099"/>
                <a:gd name="connsiteY2" fmla="*/ 0 h 1010764"/>
                <a:gd name="connsiteX3" fmla="*/ 1484099 w 1484099"/>
                <a:gd name="connsiteY3" fmla="*/ 1010764 h 1010764"/>
                <a:gd name="connsiteX4" fmla="*/ 0 w 1484099"/>
                <a:gd name="connsiteY4" fmla="*/ 1010764 h 1010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099" h="1010764">
                  <a:moveTo>
                    <a:pt x="0" y="1010764"/>
                  </a:moveTo>
                  <a:lnTo>
                    <a:pt x="742049" y="0"/>
                  </a:lnTo>
                  <a:lnTo>
                    <a:pt x="742050" y="0"/>
                  </a:lnTo>
                  <a:lnTo>
                    <a:pt x="1484099" y="1010764"/>
                  </a:lnTo>
                  <a:lnTo>
                    <a:pt x="0" y="1010764"/>
                  </a:lnTo>
                  <a:close/>
                </a:path>
              </a:pathLst>
            </a:custGeom>
            <a:grpFill/>
            <a:ln w="1905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Self Actualization</a:t>
              </a:r>
              <a:endParaRPr lang="en-US" sz="2100" kern="1200" dirty="0">
                <a:solidFill>
                  <a:schemeClr val="tx1"/>
                </a:solidFill>
              </a:endParaRPr>
            </a:p>
          </p:txBody>
        </p:sp>
        <p:sp>
          <p:nvSpPr>
            <p:cNvPr id="9" name="Freeform 8"/>
            <p:cNvSpPr/>
            <p:nvPr/>
          </p:nvSpPr>
          <p:spPr>
            <a:xfrm>
              <a:off x="3880934" y="3484568"/>
              <a:ext cx="4452297" cy="1010764"/>
            </a:xfrm>
            <a:custGeom>
              <a:avLst/>
              <a:gdLst>
                <a:gd name="connsiteX0" fmla="*/ 0 w 4452297"/>
                <a:gd name="connsiteY0" fmla="*/ 1010764 h 1010764"/>
                <a:gd name="connsiteX1" fmla="*/ 742052 w 4452297"/>
                <a:gd name="connsiteY1" fmla="*/ 0 h 1010764"/>
                <a:gd name="connsiteX2" fmla="*/ 3710245 w 4452297"/>
                <a:gd name="connsiteY2" fmla="*/ 0 h 1010764"/>
                <a:gd name="connsiteX3" fmla="*/ 4452297 w 4452297"/>
                <a:gd name="connsiteY3" fmla="*/ 1010764 h 1010764"/>
                <a:gd name="connsiteX4" fmla="*/ 0 w 4452297"/>
                <a:gd name="connsiteY4" fmla="*/ 1010764 h 1010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2297" h="1010764">
                  <a:moveTo>
                    <a:pt x="0" y="1010764"/>
                  </a:moveTo>
                  <a:lnTo>
                    <a:pt x="742052" y="0"/>
                  </a:lnTo>
                  <a:lnTo>
                    <a:pt x="3710245" y="0"/>
                  </a:lnTo>
                  <a:lnTo>
                    <a:pt x="4452297" y="1010764"/>
                  </a:lnTo>
                  <a:lnTo>
                    <a:pt x="0" y="1010764"/>
                  </a:lnTo>
                  <a:close/>
                </a:path>
              </a:pathLst>
            </a:custGeom>
            <a:grpFill/>
            <a:ln w="1905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05821" tIns="26670" rIns="805823" bIns="2667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Belongingness</a:t>
              </a:r>
              <a:endParaRPr lang="en-US" sz="2100" kern="1200" dirty="0">
                <a:solidFill>
                  <a:schemeClr val="tx1"/>
                </a:solidFill>
              </a:endParaRPr>
            </a:p>
          </p:txBody>
        </p:sp>
        <p:sp>
          <p:nvSpPr>
            <p:cNvPr id="10" name="Freeform 9"/>
            <p:cNvSpPr/>
            <p:nvPr/>
          </p:nvSpPr>
          <p:spPr>
            <a:xfrm>
              <a:off x="3138884" y="4495332"/>
              <a:ext cx="5936396" cy="1010764"/>
            </a:xfrm>
            <a:custGeom>
              <a:avLst/>
              <a:gdLst>
                <a:gd name="connsiteX0" fmla="*/ 0 w 5936396"/>
                <a:gd name="connsiteY0" fmla="*/ 1010764 h 1010764"/>
                <a:gd name="connsiteX1" fmla="*/ 742052 w 5936396"/>
                <a:gd name="connsiteY1" fmla="*/ 0 h 1010764"/>
                <a:gd name="connsiteX2" fmla="*/ 5194344 w 5936396"/>
                <a:gd name="connsiteY2" fmla="*/ 0 h 1010764"/>
                <a:gd name="connsiteX3" fmla="*/ 5936396 w 5936396"/>
                <a:gd name="connsiteY3" fmla="*/ 1010764 h 1010764"/>
                <a:gd name="connsiteX4" fmla="*/ 0 w 5936396"/>
                <a:gd name="connsiteY4" fmla="*/ 1010764 h 1010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6396" h="1010764">
                  <a:moveTo>
                    <a:pt x="0" y="1010764"/>
                  </a:moveTo>
                  <a:lnTo>
                    <a:pt x="742052" y="0"/>
                  </a:lnTo>
                  <a:lnTo>
                    <a:pt x="5194344" y="0"/>
                  </a:lnTo>
                  <a:lnTo>
                    <a:pt x="5936396" y="1010764"/>
                  </a:lnTo>
                  <a:lnTo>
                    <a:pt x="0" y="1010764"/>
                  </a:lnTo>
                  <a:close/>
                </a:path>
              </a:pathLst>
            </a:custGeom>
            <a:grpFill/>
            <a:ln w="1905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65539" tIns="26670" rIns="1065540" bIns="2667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Safety and Security</a:t>
              </a:r>
              <a:endParaRPr lang="en-US" sz="2100" kern="1200" dirty="0">
                <a:solidFill>
                  <a:schemeClr val="tx1"/>
                </a:solidFill>
              </a:endParaRPr>
            </a:p>
          </p:txBody>
        </p:sp>
        <p:sp>
          <p:nvSpPr>
            <p:cNvPr id="11" name="Freeform 10"/>
            <p:cNvSpPr/>
            <p:nvPr/>
          </p:nvSpPr>
          <p:spPr>
            <a:xfrm>
              <a:off x="2396835" y="5506096"/>
              <a:ext cx="7420495" cy="1010764"/>
            </a:xfrm>
            <a:custGeom>
              <a:avLst/>
              <a:gdLst>
                <a:gd name="connsiteX0" fmla="*/ 0 w 7420495"/>
                <a:gd name="connsiteY0" fmla="*/ 1010764 h 1010764"/>
                <a:gd name="connsiteX1" fmla="*/ 742052 w 7420495"/>
                <a:gd name="connsiteY1" fmla="*/ 0 h 1010764"/>
                <a:gd name="connsiteX2" fmla="*/ 6678443 w 7420495"/>
                <a:gd name="connsiteY2" fmla="*/ 0 h 1010764"/>
                <a:gd name="connsiteX3" fmla="*/ 7420495 w 7420495"/>
                <a:gd name="connsiteY3" fmla="*/ 1010764 h 1010764"/>
                <a:gd name="connsiteX4" fmla="*/ 0 w 7420495"/>
                <a:gd name="connsiteY4" fmla="*/ 1010764 h 1010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0495" h="1010764">
                  <a:moveTo>
                    <a:pt x="0" y="1010764"/>
                  </a:moveTo>
                  <a:lnTo>
                    <a:pt x="742052" y="0"/>
                  </a:lnTo>
                  <a:lnTo>
                    <a:pt x="6678443" y="0"/>
                  </a:lnTo>
                  <a:lnTo>
                    <a:pt x="7420495" y="1010764"/>
                  </a:lnTo>
                  <a:lnTo>
                    <a:pt x="0" y="1010764"/>
                  </a:lnTo>
                  <a:close/>
                </a:path>
              </a:pathLst>
            </a:custGeom>
            <a:grpFill/>
            <a:ln w="1905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325256" tIns="26670" rIns="1325258" bIns="2667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Basic Needs</a:t>
              </a:r>
              <a:endParaRPr lang="en-US" sz="2100" kern="1200" dirty="0">
                <a:solidFill>
                  <a:schemeClr val="tx1"/>
                </a:solidFill>
              </a:endParaRPr>
            </a:p>
          </p:txBody>
        </p:sp>
        <p:sp>
          <p:nvSpPr>
            <p:cNvPr id="8" name="Freeform 7"/>
            <p:cNvSpPr/>
            <p:nvPr/>
          </p:nvSpPr>
          <p:spPr>
            <a:xfrm>
              <a:off x="4622983" y="2473804"/>
              <a:ext cx="2968198" cy="1010764"/>
            </a:xfrm>
            <a:custGeom>
              <a:avLst/>
              <a:gdLst>
                <a:gd name="connsiteX0" fmla="*/ 0 w 2968198"/>
                <a:gd name="connsiteY0" fmla="*/ 1010764 h 1010764"/>
                <a:gd name="connsiteX1" fmla="*/ 742052 w 2968198"/>
                <a:gd name="connsiteY1" fmla="*/ 0 h 1010764"/>
                <a:gd name="connsiteX2" fmla="*/ 2226146 w 2968198"/>
                <a:gd name="connsiteY2" fmla="*/ 0 h 1010764"/>
                <a:gd name="connsiteX3" fmla="*/ 2968198 w 2968198"/>
                <a:gd name="connsiteY3" fmla="*/ 1010764 h 1010764"/>
                <a:gd name="connsiteX4" fmla="*/ 0 w 2968198"/>
                <a:gd name="connsiteY4" fmla="*/ 1010764 h 1010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8198" h="1010764">
                  <a:moveTo>
                    <a:pt x="0" y="1010764"/>
                  </a:moveTo>
                  <a:lnTo>
                    <a:pt x="742052" y="0"/>
                  </a:lnTo>
                  <a:lnTo>
                    <a:pt x="2226146" y="0"/>
                  </a:lnTo>
                  <a:lnTo>
                    <a:pt x="2968198" y="1010764"/>
                  </a:lnTo>
                  <a:lnTo>
                    <a:pt x="0" y="1010764"/>
                  </a:lnTo>
                  <a:close/>
                </a:path>
              </a:pathLst>
            </a:custGeom>
            <a:grpFill/>
            <a:ln w="1905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46105" tIns="26670" rIns="546105" bIns="2667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Ego - Self Esteem</a:t>
              </a:r>
              <a:endParaRPr lang="en-US" sz="2100" kern="1200" dirty="0" smtClean="0"/>
            </a:p>
          </p:txBody>
        </p:sp>
      </p:grpSp>
      <p:sp>
        <p:nvSpPr>
          <p:cNvPr id="5" name="TextBox 4"/>
          <p:cNvSpPr txBox="1"/>
          <p:nvPr/>
        </p:nvSpPr>
        <p:spPr>
          <a:xfrm>
            <a:off x="3906030" y="631767"/>
            <a:ext cx="4402103" cy="523220"/>
          </a:xfrm>
          <a:prstGeom prst="rect">
            <a:avLst/>
          </a:prstGeom>
          <a:noFill/>
        </p:spPr>
        <p:txBody>
          <a:bodyPr wrap="none" rtlCol="0">
            <a:spAutoFit/>
          </a:bodyPr>
          <a:lstStyle/>
          <a:p>
            <a:r>
              <a:rPr lang="en-US" sz="2800" dirty="0" smtClean="0"/>
              <a:t>Maslow’s Hierarchy of Needs</a:t>
            </a:r>
            <a:endParaRPr lang="en-US" sz="2800" dirty="0"/>
          </a:p>
        </p:txBody>
      </p:sp>
      <p:sp>
        <p:nvSpPr>
          <p:cNvPr id="12" name="Text Box 10"/>
          <p:cNvSpPr txBox="1">
            <a:spLocks noChangeArrowheads="1"/>
          </p:cNvSpPr>
          <p:nvPr/>
        </p:nvSpPr>
        <p:spPr bwMode="auto">
          <a:xfrm>
            <a:off x="2040120" y="1144988"/>
            <a:ext cx="2541273"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Need to create</a:t>
            </a:r>
          </a:p>
          <a:p>
            <a:pPr>
              <a:buFontTx/>
              <a:buChar char="•"/>
            </a:pPr>
            <a:r>
              <a:rPr lang="en-US" altLang="en-US" sz="2000" dirty="0" smtClean="0"/>
              <a:t> Be </a:t>
            </a:r>
            <a:r>
              <a:rPr lang="en-US" altLang="en-US" sz="2000" dirty="0"/>
              <a:t>in the now</a:t>
            </a:r>
          </a:p>
          <a:p>
            <a:pPr>
              <a:buFontTx/>
              <a:buChar char="•"/>
            </a:pPr>
            <a:r>
              <a:rPr lang="en-US" altLang="en-US" sz="2000" dirty="0" smtClean="0"/>
              <a:t> No </a:t>
            </a:r>
            <a:r>
              <a:rPr lang="en-US" altLang="en-US" sz="2000" dirty="0"/>
              <a:t>fear of the future</a:t>
            </a:r>
          </a:p>
          <a:p>
            <a:pPr>
              <a:buFontTx/>
              <a:buChar char="•"/>
            </a:pPr>
            <a:r>
              <a:rPr lang="en-US" altLang="en-US" sz="2000" dirty="0" smtClean="0"/>
              <a:t> No </a:t>
            </a:r>
            <a:r>
              <a:rPr lang="en-US" altLang="en-US" sz="2000" dirty="0"/>
              <a:t>regret of the past</a:t>
            </a:r>
          </a:p>
          <a:p>
            <a:pPr>
              <a:buFontTx/>
              <a:buChar char="•"/>
            </a:pPr>
            <a:r>
              <a:rPr lang="en-US" altLang="en-US" sz="2000" dirty="0" smtClean="0"/>
              <a:t> Self</a:t>
            </a:r>
            <a:r>
              <a:rPr lang="en-US" altLang="en-US" sz="2000" dirty="0"/>
              <a:t>, in the moment</a:t>
            </a:r>
          </a:p>
        </p:txBody>
      </p:sp>
    </p:spTree>
    <p:extLst>
      <p:ext uri="{BB962C8B-B14F-4D97-AF65-F5344CB8AC3E}">
        <p14:creationId xmlns:p14="http://schemas.microsoft.com/office/powerpoint/2010/main" val="3134056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dissolv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dissolv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dissolve">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dissolve">
                                      <p:cBhvr>
                                        <p:cTn id="2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396835" y="1221974"/>
            <a:ext cx="7420495" cy="5053820"/>
            <a:chOff x="2396835" y="1463040"/>
            <a:chExt cx="7420495" cy="5053820"/>
          </a:xfrm>
          <a:solidFill>
            <a:schemeClr val="bg1">
              <a:lumMod val="85000"/>
            </a:schemeClr>
          </a:solidFill>
        </p:grpSpPr>
        <p:sp>
          <p:nvSpPr>
            <p:cNvPr id="7" name="Freeform 6"/>
            <p:cNvSpPr/>
            <p:nvPr/>
          </p:nvSpPr>
          <p:spPr>
            <a:xfrm>
              <a:off x="5365033" y="1463040"/>
              <a:ext cx="1484099" cy="1010764"/>
            </a:xfrm>
            <a:custGeom>
              <a:avLst/>
              <a:gdLst>
                <a:gd name="connsiteX0" fmla="*/ 0 w 1484099"/>
                <a:gd name="connsiteY0" fmla="*/ 1010764 h 1010764"/>
                <a:gd name="connsiteX1" fmla="*/ 742049 w 1484099"/>
                <a:gd name="connsiteY1" fmla="*/ 0 h 1010764"/>
                <a:gd name="connsiteX2" fmla="*/ 742050 w 1484099"/>
                <a:gd name="connsiteY2" fmla="*/ 0 h 1010764"/>
                <a:gd name="connsiteX3" fmla="*/ 1484099 w 1484099"/>
                <a:gd name="connsiteY3" fmla="*/ 1010764 h 1010764"/>
                <a:gd name="connsiteX4" fmla="*/ 0 w 1484099"/>
                <a:gd name="connsiteY4" fmla="*/ 1010764 h 1010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099" h="1010764">
                  <a:moveTo>
                    <a:pt x="0" y="1010764"/>
                  </a:moveTo>
                  <a:lnTo>
                    <a:pt x="742049" y="0"/>
                  </a:lnTo>
                  <a:lnTo>
                    <a:pt x="742050" y="0"/>
                  </a:lnTo>
                  <a:lnTo>
                    <a:pt x="1484099" y="1010764"/>
                  </a:lnTo>
                  <a:lnTo>
                    <a:pt x="0" y="1010764"/>
                  </a:lnTo>
                  <a:close/>
                </a:path>
              </a:pathLst>
            </a:custGeom>
            <a:grpFill/>
            <a:ln w="1905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Self Actualization</a:t>
              </a:r>
              <a:endParaRPr lang="en-US" sz="2100" kern="1200" dirty="0">
                <a:solidFill>
                  <a:schemeClr val="tx1"/>
                </a:solidFill>
              </a:endParaRPr>
            </a:p>
          </p:txBody>
        </p:sp>
        <p:sp>
          <p:nvSpPr>
            <p:cNvPr id="9" name="Freeform 8"/>
            <p:cNvSpPr/>
            <p:nvPr/>
          </p:nvSpPr>
          <p:spPr>
            <a:xfrm>
              <a:off x="3880934" y="3484568"/>
              <a:ext cx="4452297" cy="1010764"/>
            </a:xfrm>
            <a:custGeom>
              <a:avLst/>
              <a:gdLst>
                <a:gd name="connsiteX0" fmla="*/ 0 w 4452297"/>
                <a:gd name="connsiteY0" fmla="*/ 1010764 h 1010764"/>
                <a:gd name="connsiteX1" fmla="*/ 742052 w 4452297"/>
                <a:gd name="connsiteY1" fmla="*/ 0 h 1010764"/>
                <a:gd name="connsiteX2" fmla="*/ 3710245 w 4452297"/>
                <a:gd name="connsiteY2" fmla="*/ 0 h 1010764"/>
                <a:gd name="connsiteX3" fmla="*/ 4452297 w 4452297"/>
                <a:gd name="connsiteY3" fmla="*/ 1010764 h 1010764"/>
                <a:gd name="connsiteX4" fmla="*/ 0 w 4452297"/>
                <a:gd name="connsiteY4" fmla="*/ 1010764 h 1010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2297" h="1010764">
                  <a:moveTo>
                    <a:pt x="0" y="1010764"/>
                  </a:moveTo>
                  <a:lnTo>
                    <a:pt x="742052" y="0"/>
                  </a:lnTo>
                  <a:lnTo>
                    <a:pt x="3710245" y="0"/>
                  </a:lnTo>
                  <a:lnTo>
                    <a:pt x="4452297" y="1010764"/>
                  </a:lnTo>
                  <a:lnTo>
                    <a:pt x="0" y="1010764"/>
                  </a:lnTo>
                  <a:close/>
                </a:path>
              </a:pathLst>
            </a:custGeom>
            <a:grpFill/>
            <a:ln w="1905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05821" tIns="26670" rIns="805823" bIns="2667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Belongingness</a:t>
              </a:r>
              <a:endParaRPr lang="en-US" sz="2100" kern="1200" dirty="0">
                <a:solidFill>
                  <a:schemeClr val="tx1"/>
                </a:solidFill>
              </a:endParaRPr>
            </a:p>
          </p:txBody>
        </p:sp>
        <p:sp>
          <p:nvSpPr>
            <p:cNvPr id="10" name="Freeform 9"/>
            <p:cNvSpPr/>
            <p:nvPr/>
          </p:nvSpPr>
          <p:spPr>
            <a:xfrm>
              <a:off x="3138884" y="4495332"/>
              <a:ext cx="5936396" cy="1010764"/>
            </a:xfrm>
            <a:custGeom>
              <a:avLst/>
              <a:gdLst>
                <a:gd name="connsiteX0" fmla="*/ 0 w 5936396"/>
                <a:gd name="connsiteY0" fmla="*/ 1010764 h 1010764"/>
                <a:gd name="connsiteX1" fmla="*/ 742052 w 5936396"/>
                <a:gd name="connsiteY1" fmla="*/ 0 h 1010764"/>
                <a:gd name="connsiteX2" fmla="*/ 5194344 w 5936396"/>
                <a:gd name="connsiteY2" fmla="*/ 0 h 1010764"/>
                <a:gd name="connsiteX3" fmla="*/ 5936396 w 5936396"/>
                <a:gd name="connsiteY3" fmla="*/ 1010764 h 1010764"/>
                <a:gd name="connsiteX4" fmla="*/ 0 w 5936396"/>
                <a:gd name="connsiteY4" fmla="*/ 1010764 h 1010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6396" h="1010764">
                  <a:moveTo>
                    <a:pt x="0" y="1010764"/>
                  </a:moveTo>
                  <a:lnTo>
                    <a:pt x="742052" y="0"/>
                  </a:lnTo>
                  <a:lnTo>
                    <a:pt x="5194344" y="0"/>
                  </a:lnTo>
                  <a:lnTo>
                    <a:pt x="5936396" y="1010764"/>
                  </a:lnTo>
                  <a:lnTo>
                    <a:pt x="0" y="1010764"/>
                  </a:lnTo>
                  <a:close/>
                </a:path>
              </a:pathLst>
            </a:custGeom>
            <a:grpFill/>
            <a:ln w="1905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65539" tIns="26670" rIns="1065540" bIns="2667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Safety and Security</a:t>
              </a:r>
              <a:endParaRPr lang="en-US" sz="2100" kern="1200" dirty="0">
                <a:solidFill>
                  <a:schemeClr val="tx1"/>
                </a:solidFill>
              </a:endParaRPr>
            </a:p>
          </p:txBody>
        </p:sp>
        <p:sp>
          <p:nvSpPr>
            <p:cNvPr id="11" name="Freeform 10"/>
            <p:cNvSpPr/>
            <p:nvPr/>
          </p:nvSpPr>
          <p:spPr>
            <a:xfrm>
              <a:off x="2396835" y="5506096"/>
              <a:ext cx="7420495" cy="1010764"/>
            </a:xfrm>
            <a:custGeom>
              <a:avLst/>
              <a:gdLst>
                <a:gd name="connsiteX0" fmla="*/ 0 w 7420495"/>
                <a:gd name="connsiteY0" fmla="*/ 1010764 h 1010764"/>
                <a:gd name="connsiteX1" fmla="*/ 742052 w 7420495"/>
                <a:gd name="connsiteY1" fmla="*/ 0 h 1010764"/>
                <a:gd name="connsiteX2" fmla="*/ 6678443 w 7420495"/>
                <a:gd name="connsiteY2" fmla="*/ 0 h 1010764"/>
                <a:gd name="connsiteX3" fmla="*/ 7420495 w 7420495"/>
                <a:gd name="connsiteY3" fmla="*/ 1010764 h 1010764"/>
                <a:gd name="connsiteX4" fmla="*/ 0 w 7420495"/>
                <a:gd name="connsiteY4" fmla="*/ 1010764 h 1010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0495" h="1010764">
                  <a:moveTo>
                    <a:pt x="0" y="1010764"/>
                  </a:moveTo>
                  <a:lnTo>
                    <a:pt x="742052" y="0"/>
                  </a:lnTo>
                  <a:lnTo>
                    <a:pt x="6678443" y="0"/>
                  </a:lnTo>
                  <a:lnTo>
                    <a:pt x="7420495" y="1010764"/>
                  </a:lnTo>
                  <a:lnTo>
                    <a:pt x="0" y="1010764"/>
                  </a:lnTo>
                  <a:close/>
                </a:path>
              </a:pathLst>
            </a:custGeom>
            <a:grpFill/>
            <a:ln w="1905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325256" tIns="26670" rIns="1325258" bIns="2667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Basic Needs</a:t>
              </a:r>
              <a:endParaRPr lang="en-US" sz="2100" kern="1200" dirty="0">
                <a:solidFill>
                  <a:schemeClr val="tx1"/>
                </a:solidFill>
              </a:endParaRPr>
            </a:p>
          </p:txBody>
        </p:sp>
        <p:sp>
          <p:nvSpPr>
            <p:cNvPr id="8" name="Freeform 7"/>
            <p:cNvSpPr/>
            <p:nvPr/>
          </p:nvSpPr>
          <p:spPr>
            <a:xfrm>
              <a:off x="4622983" y="2473804"/>
              <a:ext cx="2968198" cy="1010764"/>
            </a:xfrm>
            <a:custGeom>
              <a:avLst/>
              <a:gdLst>
                <a:gd name="connsiteX0" fmla="*/ 0 w 2968198"/>
                <a:gd name="connsiteY0" fmla="*/ 1010764 h 1010764"/>
                <a:gd name="connsiteX1" fmla="*/ 742052 w 2968198"/>
                <a:gd name="connsiteY1" fmla="*/ 0 h 1010764"/>
                <a:gd name="connsiteX2" fmla="*/ 2226146 w 2968198"/>
                <a:gd name="connsiteY2" fmla="*/ 0 h 1010764"/>
                <a:gd name="connsiteX3" fmla="*/ 2968198 w 2968198"/>
                <a:gd name="connsiteY3" fmla="*/ 1010764 h 1010764"/>
                <a:gd name="connsiteX4" fmla="*/ 0 w 2968198"/>
                <a:gd name="connsiteY4" fmla="*/ 1010764 h 1010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8198" h="1010764">
                  <a:moveTo>
                    <a:pt x="0" y="1010764"/>
                  </a:moveTo>
                  <a:lnTo>
                    <a:pt x="742052" y="0"/>
                  </a:lnTo>
                  <a:lnTo>
                    <a:pt x="2226146" y="0"/>
                  </a:lnTo>
                  <a:lnTo>
                    <a:pt x="2968198" y="1010764"/>
                  </a:lnTo>
                  <a:lnTo>
                    <a:pt x="0" y="1010764"/>
                  </a:lnTo>
                  <a:close/>
                </a:path>
              </a:pathLst>
            </a:custGeom>
            <a:grpFill/>
            <a:ln w="1905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46105" tIns="26670" rIns="546105" bIns="2667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Ego - Self Esteem</a:t>
              </a:r>
              <a:endParaRPr lang="en-US" sz="2100" kern="1200" dirty="0" smtClean="0"/>
            </a:p>
          </p:txBody>
        </p:sp>
      </p:grpSp>
      <p:sp>
        <p:nvSpPr>
          <p:cNvPr id="5" name="TextBox 4"/>
          <p:cNvSpPr txBox="1"/>
          <p:nvPr/>
        </p:nvSpPr>
        <p:spPr>
          <a:xfrm>
            <a:off x="3906030" y="631767"/>
            <a:ext cx="4402103" cy="523220"/>
          </a:xfrm>
          <a:prstGeom prst="rect">
            <a:avLst/>
          </a:prstGeom>
          <a:noFill/>
        </p:spPr>
        <p:txBody>
          <a:bodyPr wrap="none" rtlCol="0">
            <a:spAutoFit/>
          </a:bodyPr>
          <a:lstStyle/>
          <a:p>
            <a:r>
              <a:rPr lang="en-US" sz="2800" dirty="0" smtClean="0"/>
              <a:t>Maslow’s Hierarchy of Needs</a:t>
            </a:r>
            <a:endParaRPr lang="en-US" sz="2800" dirty="0"/>
          </a:p>
        </p:txBody>
      </p:sp>
      <p:sp>
        <p:nvSpPr>
          <p:cNvPr id="13" name="Text Box 11"/>
          <p:cNvSpPr txBox="1">
            <a:spLocks noChangeArrowheads="1"/>
          </p:cNvSpPr>
          <p:nvPr/>
        </p:nvSpPr>
        <p:spPr bwMode="auto">
          <a:xfrm>
            <a:off x="1021159" y="1339694"/>
            <a:ext cx="420480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FF0000"/>
                </a:solidFill>
              </a:rPr>
              <a:t>“Don’t worry about self-actualization,</a:t>
            </a:r>
          </a:p>
          <a:p>
            <a:r>
              <a:rPr lang="en-US" altLang="en-US" sz="2000" b="1" dirty="0">
                <a:solidFill>
                  <a:srgbClr val="FF0000"/>
                </a:solidFill>
              </a:rPr>
              <a:t>you will never achieve it.”</a:t>
            </a:r>
          </a:p>
        </p:txBody>
      </p:sp>
      <p:sp>
        <p:nvSpPr>
          <p:cNvPr id="14" name="Text Box 10"/>
          <p:cNvSpPr txBox="1">
            <a:spLocks noChangeArrowheads="1"/>
          </p:cNvSpPr>
          <p:nvPr/>
        </p:nvSpPr>
        <p:spPr bwMode="auto">
          <a:xfrm>
            <a:off x="1021159" y="2165751"/>
            <a:ext cx="33162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solidFill>
                  <a:srgbClr val="FF0000"/>
                </a:solidFill>
              </a:rPr>
              <a:t>NEEDS HIERARCHY </a:t>
            </a:r>
          </a:p>
          <a:p>
            <a:r>
              <a:rPr lang="en-US" altLang="en-US" sz="2400" dirty="0">
                <a:solidFill>
                  <a:srgbClr val="FF0000"/>
                </a:solidFill>
              </a:rPr>
              <a:t>NOT ACHIEVEMENTS</a:t>
            </a:r>
          </a:p>
        </p:txBody>
      </p:sp>
    </p:spTree>
    <p:extLst>
      <p:ext uri="{BB962C8B-B14F-4D97-AF65-F5344CB8AC3E}">
        <p14:creationId xmlns:p14="http://schemas.microsoft.com/office/powerpoint/2010/main" val="225470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dissolve">
                                      <p:cBhvr>
                                        <p:cTn id="10" dur="500"/>
                                        <p:tgtEl>
                                          <p:spTgt spid="1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dissolve">
                                      <p:cBhvr>
                                        <p:cTn id="15" dur="500"/>
                                        <p:tgtEl>
                                          <p:spTgt spid="14">
                                            <p:txEl>
                                              <p:pRg st="0" end="0"/>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Effect transition="in" filter="dissolve">
                                      <p:cBhvr>
                                        <p:cTn id="18"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Presentation Agenda</a:t>
            </a:r>
          </a:p>
        </p:txBody>
      </p:sp>
      <p:sp>
        <p:nvSpPr>
          <p:cNvPr id="3" name="TextBox 2"/>
          <p:cNvSpPr txBox="1"/>
          <p:nvPr/>
        </p:nvSpPr>
        <p:spPr>
          <a:xfrm>
            <a:off x="1625600" y="1193801"/>
            <a:ext cx="10160000" cy="3046988"/>
          </a:xfrm>
          <a:prstGeom prst="rect">
            <a:avLst/>
          </a:prstGeom>
          <a:noFill/>
        </p:spPr>
        <p:txBody>
          <a:bodyPr wrap="square" rtlCol="0">
            <a:spAutoFit/>
          </a:bodyPr>
          <a:lstStyle/>
          <a:p>
            <a:pPr marL="457189" indent="-457189">
              <a:buAutoNum type="arabicPeriod"/>
            </a:pPr>
            <a:r>
              <a:rPr lang="en-US" sz="2400" dirty="0"/>
              <a:t>Introduction</a:t>
            </a:r>
          </a:p>
          <a:p>
            <a:pPr marL="457189" indent="-457189">
              <a:buAutoNum type="arabicPeriod"/>
            </a:pPr>
            <a:r>
              <a:rPr lang="en-US" sz="2400" dirty="0"/>
              <a:t>Organizational </a:t>
            </a:r>
            <a:r>
              <a:rPr lang="en-US" sz="2400" dirty="0" smtClean="0"/>
              <a:t>Process</a:t>
            </a:r>
            <a:endParaRPr lang="en-US" sz="2400" dirty="0"/>
          </a:p>
          <a:p>
            <a:pPr marL="457189" indent="-457189">
              <a:buAutoNum type="arabicPeriod"/>
            </a:pPr>
            <a:r>
              <a:rPr lang="en-US" sz="2400" dirty="0" smtClean="0"/>
              <a:t>Definition </a:t>
            </a:r>
            <a:r>
              <a:rPr lang="en-US" sz="2400" dirty="0"/>
              <a:t>of Internal Control from ICIF 1992 to ICIF 2013</a:t>
            </a:r>
          </a:p>
          <a:p>
            <a:pPr marL="457189" indent="-457189">
              <a:buAutoNum type="arabicPeriod"/>
            </a:pPr>
            <a:r>
              <a:rPr lang="en-US" sz="2400" dirty="0" smtClean="0"/>
              <a:t>Definitions of Motivation</a:t>
            </a:r>
            <a:endParaRPr lang="en-US" sz="2400" dirty="0"/>
          </a:p>
          <a:p>
            <a:pPr marL="457189" indent="-457189">
              <a:buAutoNum type="arabicPeriod"/>
            </a:pPr>
            <a:r>
              <a:rPr lang="en-US" sz="2400" dirty="0" smtClean="0"/>
              <a:t>Maslow’s Hierarchy of Needs and Controls</a:t>
            </a:r>
            <a:endParaRPr lang="en-US" sz="2400" dirty="0"/>
          </a:p>
          <a:p>
            <a:pPr marL="457189" indent="-457189">
              <a:buAutoNum type="arabicPeriod"/>
            </a:pPr>
            <a:r>
              <a:rPr lang="en-US" sz="2400" dirty="0" smtClean="0"/>
              <a:t>Hertzberg’s Hygiene and Motivator Factors and Controls</a:t>
            </a:r>
            <a:endParaRPr lang="en-US" sz="2400" dirty="0"/>
          </a:p>
          <a:p>
            <a:pPr marL="457189" indent="-457189">
              <a:buAutoNum type="arabicPeriod"/>
            </a:pPr>
            <a:r>
              <a:rPr lang="en-US" sz="2400" dirty="0" smtClean="0"/>
              <a:t>Q&amp;A</a:t>
            </a:r>
            <a:endParaRPr lang="en-US" sz="2400" dirty="0"/>
          </a:p>
          <a:p>
            <a:pPr marL="457189" indent="-457189">
              <a:buAutoNum type="arabicPeriod"/>
            </a:pPr>
            <a:endParaRPr lang="en-US" sz="2400" dirty="0"/>
          </a:p>
        </p:txBody>
      </p:sp>
    </p:spTree>
    <p:extLst>
      <p:ext uri="{BB962C8B-B14F-4D97-AF65-F5344CB8AC3E}">
        <p14:creationId xmlns:p14="http://schemas.microsoft.com/office/powerpoint/2010/main" val="382021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7235" y="245582"/>
            <a:ext cx="8670175" cy="6936140"/>
          </a:xfrm>
          <a:prstGeom prst="rect">
            <a:avLst/>
          </a:prstGeom>
        </p:spPr>
      </p:pic>
      <p:sp>
        <p:nvSpPr>
          <p:cNvPr id="5" name="TextBox 4"/>
          <p:cNvSpPr txBox="1"/>
          <p:nvPr/>
        </p:nvSpPr>
        <p:spPr>
          <a:xfrm>
            <a:off x="4018540" y="121119"/>
            <a:ext cx="4154920" cy="461665"/>
          </a:xfrm>
          <a:prstGeom prst="rect">
            <a:avLst/>
          </a:prstGeom>
          <a:noFill/>
        </p:spPr>
        <p:txBody>
          <a:bodyPr wrap="none" rtlCol="0">
            <a:spAutoFit/>
          </a:bodyPr>
          <a:lstStyle/>
          <a:p>
            <a:r>
              <a:rPr lang="en-US" sz="2400" dirty="0" smtClean="0"/>
              <a:t>Hertzberg's Motivational Model</a:t>
            </a:r>
            <a:endParaRPr lang="en-US" sz="2400" dirty="0"/>
          </a:p>
        </p:txBody>
      </p:sp>
      <p:sp>
        <p:nvSpPr>
          <p:cNvPr id="6" name="TextBox 5"/>
          <p:cNvSpPr txBox="1"/>
          <p:nvPr/>
        </p:nvSpPr>
        <p:spPr>
          <a:xfrm>
            <a:off x="3025833" y="644544"/>
            <a:ext cx="1834798" cy="400110"/>
          </a:xfrm>
          <a:prstGeom prst="rect">
            <a:avLst/>
          </a:prstGeom>
          <a:noFill/>
        </p:spPr>
        <p:txBody>
          <a:bodyPr wrap="none" rtlCol="0">
            <a:spAutoFit/>
          </a:bodyPr>
          <a:lstStyle/>
          <a:p>
            <a:r>
              <a:rPr lang="en-US" sz="2000" dirty="0" smtClean="0"/>
              <a:t>Hygiene Factors</a:t>
            </a:r>
            <a:endParaRPr lang="en-US" sz="2000" dirty="0"/>
          </a:p>
        </p:txBody>
      </p:sp>
      <p:sp>
        <p:nvSpPr>
          <p:cNvPr id="7" name="TextBox 6"/>
          <p:cNvSpPr txBox="1"/>
          <p:nvPr/>
        </p:nvSpPr>
        <p:spPr>
          <a:xfrm>
            <a:off x="7417721" y="644544"/>
            <a:ext cx="2032992" cy="400110"/>
          </a:xfrm>
          <a:prstGeom prst="rect">
            <a:avLst/>
          </a:prstGeom>
          <a:noFill/>
        </p:spPr>
        <p:txBody>
          <a:bodyPr wrap="none" rtlCol="0">
            <a:spAutoFit/>
          </a:bodyPr>
          <a:lstStyle/>
          <a:p>
            <a:r>
              <a:rPr lang="en-US" sz="2000" dirty="0" smtClean="0"/>
              <a:t>Motivator Factors</a:t>
            </a:r>
            <a:endParaRPr lang="en-US" sz="2000" dirty="0"/>
          </a:p>
        </p:txBody>
      </p:sp>
      <p:sp>
        <p:nvSpPr>
          <p:cNvPr id="8" name="TextBox 7"/>
          <p:cNvSpPr txBox="1"/>
          <p:nvPr/>
        </p:nvSpPr>
        <p:spPr>
          <a:xfrm>
            <a:off x="3157536" y="1013876"/>
            <a:ext cx="1290546" cy="369332"/>
          </a:xfrm>
          <a:prstGeom prst="rect">
            <a:avLst/>
          </a:prstGeom>
          <a:noFill/>
        </p:spPr>
        <p:txBody>
          <a:bodyPr wrap="none" rtlCol="0">
            <a:spAutoFit/>
          </a:bodyPr>
          <a:lstStyle/>
          <a:p>
            <a:r>
              <a:rPr lang="en-US" dirty="0" err="1" smtClean="0"/>
              <a:t>Dissatisfiers</a:t>
            </a:r>
            <a:endParaRPr lang="en-US" dirty="0"/>
          </a:p>
        </p:txBody>
      </p:sp>
      <p:sp>
        <p:nvSpPr>
          <p:cNvPr id="9" name="TextBox 8"/>
          <p:cNvSpPr txBox="1"/>
          <p:nvPr/>
        </p:nvSpPr>
        <p:spPr>
          <a:xfrm>
            <a:off x="7783173" y="1013876"/>
            <a:ext cx="1021242" cy="369332"/>
          </a:xfrm>
          <a:prstGeom prst="rect">
            <a:avLst/>
          </a:prstGeom>
          <a:noFill/>
        </p:spPr>
        <p:txBody>
          <a:bodyPr wrap="none" rtlCol="0">
            <a:spAutoFit/>
          </a:bodyPr>
          <a:lstStyle/>
          <a:p>
            <a:r>
              <a:rPr lang="en-US" dirty="0" smtClean="0"/>
              <a:t>Satisfiers</a:t>
            </a:r>
            <a:endParaRPr lang="en-US" dirty="0"/>
          </a:p>
        </p:txBody>
      </p:sp>
      <p:sp>
        <p:nvSpPr>
          <p:cNvPr id="10" name="Rectangle 9"/>
          <p:cNvSpPr/>
          <p:nvPr/>
        </p:nvSpPr>
        <p:spPr>
          <a:xfrm>
            <a:off x="5519651" y="1928554"/>
            <a:ext cx="4139739" cy="3325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Presence creates satisfaction</a:t>
            </a:r>
            <a:endParaRPr lang="en-US" dirty="0"/>
          </a:p>
        </p:txBody>
      </p:sp>
      <p:sp>
        <p:nvSpPr>
          <p:cNvPr id="11" name="Rectangle 10"/>
          <p:cNvSpPr/>
          <p:nvPr/>
        </p:nvSpPr>
        <p:spPr>
          <a:xfrm>
            <a:off x="5519651" y="2259080"/>
            <a:ext cx="4139738" cy="3325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Absence does not create dissatisfaction</a:t>
            </a:r>
            <a:endParaRPr lang="en-US" dirty="0"/>
          </a:p>
        </p:txBody>
      </p:sp>
      <p:sp>
        <p:nvSpPr>
          <p:cNvPr id="13" name="Rectangle 12"/>
          <p:cNvSpPr/>
          <p:nvPr/>
        </p:nvSpPr>
        <p:spPr>
          <a:xfrm>
            <a:off x="2610221" y="3217157"/>
            <a:ext cx="4089837" cy="33250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Presence does not create satisfaction</a:t>
            </a:r>
            <a:endParaRPr lang="en-US" dirty="0"/>
          </a:p>
        </p:txBody>
      </p:sp>
      <p:sp>
        <p:nvSpPr>
          <p:cNvPr id="15" name="Rectangle 14"/>
          <p:cNvSpPr/>
          <p:nvPr/>
        </p:nvSpPr>
        <p:spPr>
          <a:xfrm>
            <a:off x="2610220" y="3547398"/>
            <a:ext cx="4089838" cy="33250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Absence creates dissatisfaction</a:t>
            </a:r>
            <a:endParaRPr lang="en-US" dirty="0"/>
          </a:p>
        </p:txBody>
      </p:sp>
      <p:sp>
        <p:nvSpPr>
          <p:cNvPr id="16" name="Rectangle 15"/>
          <p:cNvSpPr/>
          <p:nvPr/>
        </p:nvSpPr>
        <p:spPr>
          <a:xfrm rot="10800000" flipV="1">
            <a:off x="1936866" y="6313709"/>
            <a:ext cx="8370915" cy="253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    -9    -8    -7    -6    -5    -4    -3    -2    -1    0     1     2     3     4     5      6      7     8     9     10   </a:t>
            </a:r>
            <a:endParaRPr lang="en-US" dirty="0"/>
          </a:p>
        </p:txBody>
      </p:sp>
    </p:spTree>
    <p:extLst>
      <p:ext uri="{BB962C8B-B14F-4D97-AF65-F5344CB8AC3E}">
        <p14:creationId xmlns:p14="http://schemas.microsoft.com/office/powerpoint/2010/main" val="219702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1+#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1+#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0-#ppt_w/2"/>
                                          </p:val>
                                        </p:tav>
                                        <p:tav tm="100000">
                                          <p:val>
                                            <p:strVal val="#ppt_x"/>
                                          </p:val>
                                        </p:tav>
                                      </p:tavLst>
                                    </p:anim>
                                    <p:anim calcmode="lin" valueType="num">
                                      <p:cBhvr additive="base">
                                        <p:cTn id="4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0-#ppt_w/2"/>
                                          </p:val>
                                        </p:tav>
                                        <p:tav tm="100000">
                                          <p:val>
                                            <p:strVal val="#ppt_x"/>
                                          </p:val>
                                        </p:tav>
                                      </p:tavLst>
                                    </p:anim>
                                    <p:anim calcmode="lin" valueType="num">
                                      <p:cBhvr additive="base">
                                        <p:cTn id="5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P spid="11" grpId="0" animBg="1"/>
      <p:bldP spid="13" grpId="0" animBg="1"/>
      <p:bldP spid="15"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7237" y="249383"/>
            <a:ext cx="8670175" cy="6936140"/>
          </a:xfrm>
          <a:prstGeom prst="rect">
            <a:avLst/>
          </a:prstGeom>
        </p:spPr>
      </p:pic>
      <p:sp>
        <p:nvSpPr>
          <p:cNvPr id="5" name="TextBox 4"/>
          <p:cNvSpPr txBox="1"/>
          <p:nvPr/>
        </p:nvSpPr>
        <p:spPr>
          <a:xfrm>
            <a:off x="4018540" y="121119"/>
            <a:ext cx="4154920" cy="461665"/>
          </a:xfrm>
          <a:prstGeom prst="rect">
            <a:avLst/>
          </a:prstGeom>
          <a:noFill/>
        </p:spPr>
        <p:txBody>
          <a:bodyPr wrap="none" rtlCol="0">
            <a:spAutoFit/>
          </a:bodyPr>
          <a:lstStyle/>
          <a:p>
            <a:r>
              <a:rPr lang="en-US" sz="2400" dirty="0" smtClean="0"/>
              <a:t>Hertzberg's Motivational Model</a:t>
            </a:r>
            <a:endParaRPr lang="en-US" sz="2400" dirty="0"/>
          </a:p>
        </p:txBody>
      </p:sp>
      <p:sp>
        <p:nvSpPr>
          <p:cNvPr id="6" name="TextBox 5"/>
          <p:cNvSpPr txBox="1"/>
          <p:nvPr/>
        </p:nvSpPr>
        <p:spPr>
          <a:xfrm>
            <a:off x="3025833" y="644544"/>
            <a:ext cx="1834798" cy="400110"/>
          </a:xfrm>
          <a:prstGeom prst="rect">
            <a:avLst/>
          </a:prstGeom>
          <a:noFill/>
        </p:spPr>
        <p:txBody>
          <a:bodyPr wrap="none" rtlCol="0">
            <a:spAutoFit/>
          </a:bodyPr>
          <a:lstStyle/>
          <a:p>
            <a:r>
              <a:rPr lang="en-US" sz="2000" dirty="0" smtClean="0"/>
              <a:t>Hygiene Factors</a:t>
            </a:r>
            <a:endParaRPr lang="en-US" sz="2000" dirty="0"/>
          </a:p>
        </p:txBody>
      </p:sp>
      <p:sp>
        <p:nvSpPr>
          <p:cNvPr id="7" name="TextBox 6"/>
          <p:cNvSpPr txBox="1"/>
          <p:nvPr/>
        </p:nvSpPr>
        <p:spPr>
          <a:xfrm>
            <a:off x="7492538" y="644544"/>
            <a:ext cx="2032992" cy="400110"/>
          </a:xfrm>
          <a:prstGeom prst="rect">
            <a:avLst/>
          </a:prstGeom>
          <a:noFill/>
        </p:spPr>
        <p:txBody>
          <a:bodyPr wrap="none" rtlCol="0">
            <a:spAutoFit/>
          </a:bodyPr>
          <a:lstStyle/>
          <a:p>
            <a:r>
              <a:rPr lang="en-US" sz="2000" dirty="0" smtClean="0"/>
              <a:t>Motivator Factors</a:t>
            </a:r>
            <a:endParaRPr lang="en-US" sz="2000" dirty="0"/>
          </a:p>
        </p:txBody>
      </p:sp>
      <p:sp>
        <p:nvSpPr>
          <p:cNvPr id="8" name="TextBox 7"/>
          <p:cNvSpPr txBox="1"/>
          <p:nvPr/>
        </p:nvSpPr>
        <p:spPr>
          <a:xfrm>
            <a:off x="3176387" y="1013876"/>
            <a:ext cx="1533690" cy="369332"/>
          </a:xfrm>
          <a:prstGeom prst="rect">
            <a:avLst/>
          </a:prstGeom>
          <a:noFill/>
        </p:spPr>
        <p:txBody>
          <a:bodyPr wrap="none" rtlCol="0">
            <a:spAutoFit/>
          </a:bodyPr>
          <a:lstStyle/>
          <a:p>
            <a:r>
              <a:rPr lang="en-US" dirty="0" smtClean="0"/>
              <a:t>Dissatisfaction</a:t>
            </a:r>
            <a:endParaRPr lang="en-US" dirty="0"/>
          </a:p>
        </p:txBody>
      </p:sp>
      <p:sp>
        <p:nvSpPr>
          <p:cNvPr id="9" name="TextBox 8"/>
          <p:cNvSpPr txBox="1"/>
          <p:nvPr/>
        </p:nvSpPr>
        <p:spPr>
          <a:xfrm>
            <a:off x="7876841" y="1013876"/>
            <a:ext cx="1264385" cy="369332"/>
          </a:xfrm>
          <a:prstGeom prst="rect">
            <a:avLst/>
          </a:prstGeom>
          <a:noFill/>
        </p:spPr>
        <p:txBody>
          <a:bodyPr wrap="none" rtlCol="0">
            <a:spAutoFit/>
          </a:bodyPr>
          <a:lstStyle/>
          <a:p>
            <a:r>
              <a:rPr lang="en-US" dirty="0" smtClean="0"/>
              <a:t>Satisfaction</a:t>
            </a:r>
            <a:endParaRPr lang="en-US" dirty="0"/>
          </a:p>
        </p:txBody>
      </p:sp>
      <p:sp>
        <p:nvSpPr>
          <p:cNvPr id="10" name="Rectangle 9"/>
          <p:cNvSpPr/>
          <p:nvPr/>
        </p:nvSpPr>
        <p:spPr>
          <a:xfrm>
            <a:off x="5519651" y="1928554"/>
            <a:ext cx="4139739" cy="332509"/>
          </a:xfrm>
          <a:prstGeom prst="rect">
            <a:avLst/>
          </a:prstGeom>
          <a:solidFill>
            <a:schemeClr val="accent6"/>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Achievement</a:t>
            </a:r>
            <a:endParaRPr lang="en-US" dirty="0"/>
          </a:p>
        </p:txBody>
      </p:sp>
      <p:sp>
        <p:nvSpPr>
          <p:cNvPr id="11" name="Rectangle 10"/>
          <p:cNvSpPr/>
          <p:nvPr/>
        </p:nvSpPr>
        <p:spPr>
          <a:xfrm>
            <a:off x="5719156" y="2670239"/>
            <a:ext cx="3690852" cy="332509"/>
          </a:xfrm>
          <a:prstGeom prst="rect">
            <a:avLst/>
          </a:prstGeom>
          <a:solidFill>
            <a:schemeClr val="accent6"/>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Recognition</a:t>
            </a:r>
            <a:endParaRPr lang="en-US" dirty="0"/>
          </a:p>
        </p:txBody>
      </p:sp>
      <p:sp>
        <p:nvSpPr>
          <p:cNvPr id="12" name="Rectangle 11"/>
          <p:cNvSpPr/>
          <p:nvPr/>
        </p:nvSpPr>
        <p:spPr>
          <a:xfrm>
            <a:off x="5345085" y="3411924"/>
            <a:ext cx="3466408" cy="332509"/>
          </a:xfrm>
          <a:prstGeom prst="rect">
            <a:avLst/>
          </a:prstGeom>
          <a:solidFill>
            <a:schemeClr val="accent6"/>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Work Itself</a:t>
            </a:r>
            <a:endParaRPr lang="en-US" dirty="0"/>
          </a:p>
        </p:txBody>
      </p:sp>
      <p:sp>
        <p:nvSpPr>
          <p:cNvPr id="13" name="Rectangle 12"/>
          <p:cNvSpPr/>
          <p:nvPr/>
        </p:nvSpPr>
        <p:spPr>
          <a:xfrm>
            <a:off x="2610221" y="4153609"/>
            <a:ext cx="4089837" cy="332509"/>
          </a:xfrm>
          <a:prstGeom prst="rect">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Policy and </a:t>
            </a:r>
            <a:r>
              <a:rPr lang="en-US" dirty="0" err="1" smtClean="0"/>
              <a:t>Procudures</a:t>
            </a:r>
            <a:r>
              <a:rPr lang="en-US" dirty="0" smtClean="0"/>
              <a:t>/</a:t>
            </a:r>
            <a:r>
              <a:rPr lang="en-US" dirty="0" err="1" smtClean="0"/>
              <a:t>Admininstration</a:t>
            </a:r>
            <a:endParaRPr lang="en-US" dirty="0"/>
          </a:p>
        </p:txBody>
      </p:sp>
      <p:sp>
        <p:nvSpPr>
          <p:cNvPr id="15" name="Rectangle 14"/>
          <p:cNvSpPr/>
          <p:nvPr/>
        </p:nvSpPr>
        <p:spPr>
          <a:xfrm>
            <a:off x="3516284" y="4895292"/>
            <a:ext cx="3183774" cy="332509"/>
          </a:xfrm>
          <a:prstGeom prst="rect">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Supervision</a:t>
            </a:r>
            <a:endParaRPr lang="en-US" dirty="0"/>
          </a:p>
        </p:txBody>
      </p:sp>
      <p:sp>
        <p:nvSpPr>
          <p:cNvPr id="14" name="Rectangle 13"/>
          <p:cNvSpPr/>
          <p:nvPr/>
        </p:nvSpPr>
        <p:spPr>
          <a:xfrm rot="10800000" flipV="1">
            <a:off x="1936866" y="6313711"/>
            <a:ext cx="8370915" cy="253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    -9    -8    -7    -6    -5    -4    -3    -2    -1    0     1     2     3     4     5      6      7     8     9     10   </a:t>
            </a:r>
            <a:endParaRPr lang="en-US" dirty="0"/>
          </a:p>
        </p:txBody>
      </p:sp>
    </p:spTree>
    <p:extLst>
      <p:ext uri="{BB962C8B-B14F-4D97-AF65-F5344CB8AC3E}">
        <p14:creationId xmlns:p14="http://schemas.microsoft.com/office/powerpoint/2010/main" val="39059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4881" y="355288"/>
            <a:ext cx="9786850" cy="4770537"/>
          </a:xfrm>
          <a:prstGeom prst="rect">
            <a:avLst/>
          </a:prstGeom>
        </p:spPr>
        <p:txBody>
          <a:bodyPr wrap="square">
            <a:spAutoFit/>
          </a:bodyPr>
          <a:lstStyle/>
          <a:p>
            <a:pPr algn="ctr"/>
            <a:r>
              <a:rPr lang="en-US" b="1" dirty="0"/>
              <a:t>Demonstrates Commitment to </a:t>
            </a:r>
            <a:r>
              <a:rPr lang="en-US" b="1" dirty="0" smtClean="0"/>
              <a:t>Competence</a:t>
            </a:r>
          </a:p>
          <a:p>
            <a:pPr algn="ctr"/>
            <a:endParaRPr lang="en-US" b="1" dirty="0"/>
          </a:p>
          <a:p>
            <a:r>
              <a:rPr lang="en-US" dirty="0"/>
              <a:t>Principle 4: The organization demonstrates a commitment to attract, develop, and retain competent individuals in alignment with objectives</a:t>
            </a:r>
            <a:r>
              <a:rPr lang="en-US" dirty="0" smtClean="0"/>
              <a:t>.</a:t>
            </a:r>
          </a:p>
          <a:p>
            <a:endParaRPr lang="en-US" dirty="0"/>
          </a:p>
          <a:p>
            <a:r>
              <a:rPr lang="en-US" sz="1600" b="1" i="1" dirty="0"/>
              <a:t>Points of </a:t>
            </a:r>
            <a:r>
              <a:rPr lang="en-US" sz="1600" b="1" i="1" dirty="0" smtClean="0"/>
              <a:t>Focus</a:t>
            </a:r>
          </a:p>
          <a:p>
            <a:pPr>
              <a:buFont typeface="Arial" panose="020B0604020202020204" pitchFamily="34" charset="0"/>
              <a:buChar char="•"/>
            </a:pPr>
            <a:endParaRPr lang="en-US" b="1" dirty="0" smtClean="0"/>
          </a:p>
          <a:p>
            <a:pPr>
              <a:buFont typeface="Arial" panose="020B0604020202020204" pitchFamily="34" charset="0"/>
              <a:buChar char="•"/>
            </a:pPr>
            <a:r>
              <a:rPr lang="en-US" b="1" dirty="0" smtClean="0"/>
              <a:t>Establishes </a:t>
            </a:r>
            <a:r>
              <a:rPr lang="en-US" b="1" dirty="0"/>
              <a:t>Policies and Practices</a:t>
            </a:r>
            <a:r>
              <a:rPr lang="en-US" dirty="0"/>
              <a:t>—Policies and practices reflect expectations of competence necessary to support the achievement of objectives.</a:t>
            </a:r>
          </a:p>
          <a:p>
            <a:pPr>
              <a:buFont typeface="Arial" panose="020B0604020202020204" pitchFamily="34" charset="0"/>
              <a:buChar char="•"/>
            </a:pPr>
            <a:r>
              <a:rPr lang="en-US" b="1" dirty="0"/>
              <a:t>Evaluates Competence and Addresses Shortcomings</a:t>
            </a:r>
            <a:r>
              <a:rPr lang="en-US" dirty="0"/>
              <a:t>—The board of directors and management evaluate competence across the organization and in outsourced service providers in relation to established policies and practices, and acts, as necessary to address shortcomings. </a:t>
            </a:r>
          </a:p>
          <a:p>
            <a:pPr>
              <a:buFont typeface="Arial" panose="020B0604020202020204" pitchFamily="34" charset="0"/>
              <a:buChar char="•"/>
            </a:pPr>
            <a:r>
              <a:rPr lang="en-US" b="1" dirty="0"/>
              <a:t>Attracts, Develops, and Retains Individuals</a:t>
            </a:r>
            <a:r>
              <a:rPr lang="en-US" dirty="0"/>
              <a:t>—The organization provides the mentoring and training needed to attract, develop, and retain sufficient and competent personnel and outsourced service providers to support the achievement of objectives.</a:t>
            </a:r>
          </a:p>
          <a:p>
            <a:pPr>
              <a:buFont typeface="Arial" panose="020B0604020202020204" pitchFamily="34" charset="0"/>
              <a:buChar char="•"/>
            </a:pPr>
            <a:r>
              <a:rPr lang="en-US" b="1" dirty="0"/>
              <a:t>Plans and Prepares for Succession</a:t>
            </a:r>
            <a:r>
              <a:rPr lang="en-US" dirty="0"/>
              <a:t>—Senior management and the board of directors develop contingency plans for assignments of responsibility important for internal control.</a:t>
            </a:r>
            <a:endParaRPr lang="en-US" dirty="0">
              <a:effectLst/>
            </a:endParaRPr>
          </a:p>
        </p:txBody>
      </p:sp>
    </p:spTree>
    <p:extLst>
      <p:ext uri="{BB962C8B-B14F-4D97-AF65-F5344CB8AC3E}">
        <p14:creationId xmlns:p14="http://schemas.microsoft.com/office/powerpoint/2010/main" val="254744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263833" y="465829"/>
            <a:ext cx="7664335" cy="1143000"/>
          </a:xfrm>
        </p:spPr>
        <p:txBody>
          <a:bodyPr>
            <a:normAutofit fontScale="90000"/>
          </a:bodyPr>
          <a:lstStyle/>
          <a:p>
            <a:r>
              <a:rPr lang="en-US" altLang="en-US" dirty="0"/>
              <a:t>Perception of Control </a:t>
            </a:r>
            <a:r>
              <a:rPr lang="en-US" altLang="en-US" dirty="0" smtClean="0"/>
              <a:t>Environment</a:t>
            </a:r>
            <a:endParaRPr lang="en-US" altLang="en-US" dirty="0"/>
          </a:p>
        </p:txBody>
      </p:sp>
      <p:sp>
        <p:nvSpPr>
          <p:cNvPr id="3" name="Rectangle 3"/>
          <p:cNvSpPr txBox="1">
            <a:spLocks noChangeArrowheads="1"/>
          </p:cNvSpPr>
          <p:nvPr/>
        </p:nvSpPr>
        <p:spPr>
          <a:xfrm>
            <a:off x="860367" y="1608829"/>
            <a:ext cx="9796549"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buFontTx/>
              <a:buAutoNum type="arabicPeriod"/>
            </a:pPr>
            <a:r>
              <a:rPr lang="en-US" altLang="en-US" dirty="0" smtClean="0"/>
              <a:t>Rate on a scale of 1 through 10 (</a:t>
            </a:r>
            <a:r>
              <a:rPr lang="en-US" altLang="en-US" i="1" dirty="0" smtClean="0"/>
              <a:t>10 being the highest</a:t>
            </a:r>
            <a:r>
              <a:rPr lang="en-US" altLang="en-US" dirty="0" smtClean="0"/>
              <a:t>) how you perceive your organization’s efforts to develop individuals in accomplishing objectives and achieving success .</a:t>
            </a:r>
          </a:p>
          <a:p>
            <a:pPr marL="609600" indent="-609600">
              <a:buFontTx/>
              <a:buAutoNum type="arabicPeriod"/>
            </a:pPr>
            <a:r>
              <a:rPr lang="en-US" altLang="en-US" dirty="0" smtClean="0"/>
              <a:t>Rate on a scale of 1 through 10 (</a:t>
            </a:r>
            <a:r>
              <a:rPr lang="en-US" altLang="en-US" i="1" dirty="0" smtClean="0"/>
              <a:t>10 being the highest</a:t>
            </a:r>
            <a:r>
              <a:rPr lang="en-US" altLang="en-US" dirty="0" smtClean="0"/>
              <a:t>) how you believe most employees perceive your organization’s </a:t>
            </a:r>
            <a:r>
              <a:rPr lang="en-US" altLang="en-US" dirty="0"/>
              <a:t>efforts to develop individuals in accomplishing objectives and achieving success .</a:t>
            </a:r>
            <a:endParaRPr lang="en-US" altLang="en-US" dirty="0" smtClean="0"/>
          </a:p>
          <a:p>
            <a:pPr marL="609600" indent="-609600">
              <a:buFontTx/>
              <a:buNone/>
            </a:pPr>
            <a:endParaRPr lang="en-US" altLang="en-US" dirty="0"/>
          </a:p>
        </p:txBody>
      </p:sp>
    </p:spTree>
    <p:extLst>
      <p:ext uri="{BB962C8B-B14F-4D97-AF65-F5344CB8AC3E}">
        <p14:creationId xmlns:p14="http://schemas.microsoft.com/office/powerpoint/2010/main" val="3435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7237" y="249383"/>
            <a:ext cx="8670175" cy="6936140"/>
          </a:xfrm>
          <a:prstGeom prst="rect">
            <a:avLst/>
          </a:prstGeom>
        </p:spPr>
      </p:pic>
      <p:sp>
        <p:nvSpPr>
          <p:cNvPr id="5" name="TextBox 4"/>
          <p:cNvSpPr txBox="1"/>
          <p:nvPr/>
        </p:nvSpPr>
        <p:spPr>
          <a:xfrm>
            <a:off x="4018540" y="121119"/>
            <a:ext cx="4154920" cy="461665"/>
          </a:xfrm>
          <a:prstGeom prst="rect">
            <a:avLst/>
          </a:prstGeom>
          <a:noFill/>
        </p:spPr>
        <p:txBody>
          <a:bodyPr wrap="none" rtlCol="0">
            <a:spAutoFit/>
          </a:bodyPr>
          <a:lstStyle/>
          <a:p>
            <a:r>
              <a:rPr lang="en-US" sz="2400" dirty="0" smtClean="0"/>
              <a:t>Hertzberg's Motivational Model</a:t>
            </a:r>
            <a:endParaRPr lang="en-US" sz="2400" dirty="0"/>
          </a:p>
        </p:txBody>
      </p:sp>
      <p:sp>
        <p:nvSpPr>
          <p:cNvPr id="6" name="TextBox 5"/>
          <p:cNvSpPr txBox="1"/>
          <p:nvPr/>
        </p:nvSpPr>
        <p:spPr>
          <a:xfrm>
            <a:off x="3025833" y="644544"/>
            <a:ext cx="1834798" cy="400110"/>
          </a:xfrm>
          <a:prstGeom prst="rect">
            <a:avLst/>
          </a:prstGeom>
          <a:noFill/>
        </p:spPr>
        <p:txBody>
          <a:bodyPr wrap="none" rtlCol="0">
            <a:spAutoFit/>
          </a:bodyPr>
          <a:lstStyle/>
          <a:p>
            <a:r>
              <a:rPr lang="en-US" sz="2000" dirty="0" smtClean="0"/>
              <a:t>Hygiene Factors</a:t>
            </a:r>
            <a:endParaRPr lang="en-US" sz="2000" dirty="0"/>
          </a:p>
        </p:txBody>
      </p:sp>
      <p:sp>
        <p:nvSpPr>
          <p:cNvPr id="7" name="TextBox 6"/>
          <p:cNvSpPr txBox="1"/>
          <p:nvPr/>
        </p:nvSpPr>
        <p:spPr>
          <a:xfrm>
            <a:off x="7492538" y="644544"/>
            <a:ext cx="2032992" cy="400110"/>
          </a:xfrm>
          <a:prstGeom prst="rect">
            <a:avLst/>
          </a:prstGeom>
          <a:noFill/>
        </p:spPr>
        <p:txBody>
          <a:bodyPr wrap="none" rtlCol="0">
            <a:spAutoFit/>
          </a:bodyPr>
          <a:lstStyle/>
          <a:p>
            <a:r>
              <a:rPr lang="en-US" sz="2000" dirty="0" smtClean="0"/>
              <a:t>Motivator Factors</a:t>
            </a:r>
            <a:endParaRPr lang="en-US" sz="2000" dirty="0"/>
          </a:p>
        </p:txBody>
      </p:sp>
      <p:sp>
        <p:nvSpPr>
          <p:cNvPr id="8" name="TextBox 7"/>
          <p:cNvSpPr txBox="1"/>
          <p:nvPr/>
        </p:nvSpPr>
        <p:spPr>
          <a:xfrm>
            <a:off x="3176387" y="1013876"/>
            <a:ext cx="1533690" cy="369332"/>
          </a:xfrm>
          <a:prstGeom prst="rect">
            <a:avLst/>
          </a:prstGeom>
          <a:noFill/>
        </p:spPr>
        <p:txBody>
          <a:bodyPr wrap="none" rtlCol="0">
            <a:spAutoFit/>
          </a:bodyPr>
          <a:lstStyle/>
          <a:p>
            <a:r>
              <a:rPr lang="en-US" dirty="0" smtClean="0"/>
              <a:t>Dissatisfaction</a:t>
            </a:r>
            <a:endParaRPr lang="en-US" dirty="0"/>
          </a:p>
        </p:txBody>
      </p:sp>
      <p:sp>
        <p:nvSpPr>
          <p:cNvPr id="9" name="TextBox 8"/>
          <p:cNvSpPr txBox="1"/>
          <p:nvPr/>
        </p:nvSpPr>
        <p:spPr>
          <a:xfrm>
            <a:off x="7876841" y="1013876"/>
            <a:ext cx="1264385" cy="369332"/>
          </a:xfrm>
          <a:prstGeom prst="rect">
            <a:avLst/>
          </a:prstGeom>
          <a:noFill/>
        </p:spPr>
        <p:txBody>
          <a:bodyPr wrap="none" rtlCol="0">
            <a:spAutoFit/>
          </a:bodyPr>
          <a:lstStyle/>
          <a:p>
            <a:r>
              <a:rPr lang="en-US" dirty="0" smtClean="0"/>
              <a:t>Satisfaction</a:t>
            </a:r>
            <a:endParaRPr lang="en-US" dirty="0"/>
          </a:p>
        </p:txBody>
      </p:sp>
      <p:sp>
        <p:nvSpPr>
          <p:cNvPr id="14" name="Rectangle 13"/>
          <p:cNvSpPr/>
          <p:nvPr/>
        </p:nvSpPr>
        <p:spPr>
          <a:xfrm rot="10800000" flipV="1">
            <a:off x="1936866" y="6313711"/>
            <a:ext cx="8370915" cy="253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    -9    -8    -7    -6    -5    -4    -3    -2    -1    0     1     2     3     4     5      6      7     8     9     10   </a:t>
            </a:r>
            <a:endParaRPr lang="en-US" dirty="0"/>
          </a:p>
        </p:txBody>
      </p:sp>
      <p:sp>
        <p:nvSpPr>
          <p:cNvPr id="11" name="Rectangle 10"/>
          <p:cNvSpPr/>
          <p:nvPr/>
        </p:nvSpPr>
        <p:spPr>
          <a:xfrm>
            <a:off x="5519651" y="1928554"/>
            <a:ext cx="4139739" cy="332509"/>
          </a:xfrm>
          <a:prstGeom prst="rect">
            <a:avLst/>
          </a:prstGeom>
          <a:solidFill>
            <a:schemeClr val="accent6"/>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Achievement</a:t>
            </a:r>
            <a:endParaRPr lang="en-US" dirty="0"/>
          </a:p>
        </p:txBody>
      </p:sp>
      <p:sp>
        <p:nvSpPr>
          <p:cNvPr id="13" name="Rectangle 12"/>
          <p:cNvSpPr/>
          <p:nvPr/>
        </p:nvSpPr>
        <p:spPr>
          <a:xfrm>
            <a:off x="5519651" y="2354832"/>
            <a:ext cx="4089837" cy="332509"/>
          </a:xfrm>
          <a:prstGeom prst="rect">
            <a:avLst/>
          </a:prstGeom>
          <a:solidFill>
            <a:schemeClr val="tx1">
              <a:lumMod val="50000"/>
              <a:lumOff val="5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0    1     2     3     4     5     6     7     8     9    10</a:t>
            </a:r>
            <a:endParaRPr lang="en-US" dirty="0"/>
          </a:p>
        </p:txBody>
      </p:sp>
    </p:spTree>
    <p:extLst>
      <p:ext uri="{BB962C8B-B14F-4D97-AF65-F5344CB8AC3E}">
        <p14:creationId xmlns:p14="http://schemas.microsoft.com/office/powerpoint/2010/main" val="288503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5415" y="471942"/>
            <a:ext cx="10061171" cy="5816977"/>
          </a:xfrm>
          <a:prstGeom prst="rect">
            <a:avLst/>
          </a:prstGeom>
        </p:spPr>
        <p:txBody>
          <a:bodyPr wrap="square">
            <a:spAutoFit/>
          </a:bodyPr>
          <a:lstStyle/>
          <a:p>
            <a:pPr algn="ctr"/>
            <a:r>
              <a:rPr lang="en-US" b="1" dirty="0" smtClean="0">
                <a:effectLst/>
              </a:rPr>
              <a:t>Deploys through Policies and Procedures </a:t>
            </a:r>
          </a:p>
          <a:p>
            <a:endParaRPr lang="en-US" dirty="0" smtClean="0">
              <a:effectLst/>
            </a:endParaRPr>
          </a:p>
          <a:p>
            <a:r>
              <a:rPr lang="en-US" dirty="0" smtClean="0">
                <a:effectLst/>
              </a:rPr>
              <a:t>Principle 12: The organization deploys control activities through policies that establish what is expected and procedures that put policies into action. </a:t>
            </a:r>
          </a:p>
          <a:p>
            <a:endParaRPr lang="en-US" sz="1600" b="1" i="1" dirty="0" smtClean="0">
              <a:effectLst/>
            </a:endParaRPr>
          </a:p>
          <a:p>
            <a:r>
              <a:rPr lang="en-US" sz="1600" b="1" i="1" dirty="0" smtClean="0">
                <a:effectLst/>
              </a:rPr>
              <a:t>Points of Focus:</a:t>
            </a:r>
          </a:p>
          <a:p>
            <a:endParaRPr lang="en-US" sz="1600" b="1" i="1" dirty="0" smtClean="0">
              <a:effectLst/>
            </a:endParaRPr>
          </a:p>
          <a:p>
            <a:pPr>
              <a:buFont typeface="Arial" panose="020B0604020202020204" pitchFamily="34" charset="0"/>
              <a:buChar char="•"/>
            </a:pPr>
            <a:r>
              <a:rPr lang="en-US" b="1" dirty="0" smtClean="0">
                <a:effectLst/>
              </a:rPr>
              <a:t>Establishes Policies and Procedures to Support Deployment of Management’s Directives</a:t>
            </a:r>
            <a:r>
              <a:rPr lang="en-US" dirty="0" smtClean="0">
                <a:effectLst/>
              </a:rPr>
              <a:t>—Management establishes control activities that are built into business processes and employees’ day-to-day activities through policies establishing what is expected and relevant procedures specifying actions.</a:t>
            </a:r>
          </a:p>
          <a:p>
            <a:pPr>
              <a:buFont typeface="Arial" panose="020B0604020202020204" pitchFamily="34" charset="0"/>
              <a:buChar char="•"/>
            </a:pPr>
            <a:r>
              <a:rPr lang="en-US" b="1" dirty="0" smtClean="0">
                <a:effectLst/>
              </a:rPr>
              <a:t>Establishes Responsibility and Accountability for Executing Policies and Procedures</a:t>
            </a:r>
            <a:r>
              <a:rPr lang="en-US" dirty="0" smtClean="0">
                <a:effectLst/>
              </a:rPr>
              <a:t>—Management establishes responsibility and accountability for control activities with management (or other designated personnel) of the business unit or function in which the relevant risks reside.</a:t>
            </a:r>
          </a:p>
          <a:p>
            <a:pPr>
              <a:buFont typeface="Arial" panose="020B0604020202020204" pitchFamily="34" charset="0"/>
              <a:buChar char="•"/>
            </a:pPr>
            <a:r>
              <a:rPr lang="en-US" b="1" dirty="0" smtClean="0">
                <a:effectLst/>
              </a:rPr>
              <a:t>Performs in a Timely Manner</a:t>
            </a:r>
            <a:r>
              <a:rPr lang="en-US" dirty="0" smtClean="0">
                <a:effectLst/>
              </a:rPr>
              <a:t>—Responsible personnel perform control activities in a timely manner as defined by the policies and procedures. </a:t>
            </a:r>
          </a:p>
          <a:p>
            <a:pPr>
              <a:buFont typeface="Arial" panose="020B0604020202020204" pitchFamily="34" charset="0"/>
              <a:buChar char="•"/>
            </a:pPr>
            <a:r>
              <a:rPr lang="en-US" b="1" dirty="0" smtClean="0">
                <a:effectLst/>
              </a:rPr>
              <a:t>Takes Corrective Action</a:t>
            </a:r>
            <a:r>
              <a:rPr lang="en-US" dirty="0" smtClean="0">
                <a:effectLst/>
              </a:rPr>
              <a:t>—Responsible personnel investigate and act on matters identified as a result of executing control activities.</a:t>
            </a:r>
          </a:p>
          <a:p>
            <a:pPr>
              <a:buFont typeface="Arial" panose="020B0604020202020204" pitchFamily="34" charset="0"/>
              <a:buChar char="•"/>
            </a:pPr>
            <a:r>
              <a:rPr lang="en-US" b="1" dirty="0" smtClean="0">
                <a:effectLst/>
              </a:rPr>
              <a:t>Performs Using Competent Personnel</a:t>
            </a:r>
            <a:r>
              <a:rPr lang="en-US" dirty="0" smtClean="0">
                <a:effectLst/>
              </a:rPr>
              <a:t>—Competent personnel with sufficient authority perform control activities with diligence and continuing focus. </a:t>
            </a:r>
          </a:p>
          <a:p>
            <a:pPr>
              <a:buFont typeface="Arial" panose="020B0604020202020204" pitchFamily="34" charset="0"/>
              <a:buChar char="•"/>
            </a:pPr>
            <a:r>
              <a:rPr lang="en-US" b="1" dirty="0" smtClean="0">
                <a:effectLst/>
              </a:rPr>
              <a:t>Reassesses Policies and Procedures</a:t>
            </a:r>
            <a:r>
              <a:rPr lang="en-US" dirty="0" smtClean="0">
                <a:effectLst/>
              </a:rPr>
              <a:t>—Management periodically reviews control activities to determine their continued relevance, and refreshes them when necessary.</a:t>
            </a:r>
            <a:endParaRPr lang="en-US" dirty="0">
              <a:effectLst/>
            </a:endParaRPr>
          </a:p>
        </p:txBody>
      </p:sp>
    </p:spTree>
    <p:extLst>
      <p:ext uri="{BB962C8B-B14F-4D97-AF65-F5344CB8AC3E}">
        <p14:creationId xmlns:p14="http://schemas.microsoft.com/office/powerpoint/2010/main" val="80343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527069" y="465829"/>
            <a:ext cx="7137862" cy="1143000"/>
          </a:xfrm>
        </p:spPr>
        <p:txBody>
          <a:bodyPr/>
          <a:lstStyle/>
          <a:p>
            <a:r>
              <a:rPr lang="en-US" altLang="en-US" dirty="0"/>
              <a:t>Perception of Control Activities</a:t>
            </a:r>
          </a:p>
        </p:txBody>
      </p:sp>
      <p:sp>
        <p:nvSpPr>
          <p:cNvPr id="3" name="Rectangle 3"/>
          <p:cNvSpPr txBox="1">
            <a:spLocks noChangeArrowheads="1"/>
          </p:cNvSpPr>
          <p:nvPr/>
        </p:nvSpPr>
        <p:spPr>
          <a:xfrm>
            <a:off x="1433946" y="1616825"/>
            <a:ext cx="9580418"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buFontTx/>
              <a:buAutoNum type="arabicPeriod"/>
            </a:pPr>
            <a:r>
              <a:rPr lang="en-US" altLang="en-US" dirty="0" smtClean="0"/>
              <a:t>Rate on a scale of 1 through 10 (</a:t>
            </a:r>
            <a:r>
              <a:rPr lang="en-US" altLang="en-US" i="1" dirty="0" smtClean="0"/>
              <a:t>10 being the highest</a:t>
            </a:r>
            <a:r>
              <a:rPr lang="en-US" altLang="en-US" dirty="0" smtClean="0"/>
              <a:t>) how you perceive the policy and procedures of your organization.</a:t>
            </a:r>
          </a:p>
          <a:p>
            <a:pPr marL="609600" indent="-609600">
              <a:buFontTx/>
              <a:buAutoNum type="arabicPeriod"/>
            </a:pPr>
            <a:r>
              <a:rPr lang="en-US" altLang="en-US" dirty="0" smtClean="0"/>
              <a:t>Rate on a scale of 1 through 10 (</a:t>
            </a:r>
            <a:r>
              <a:rPr lang="en-US" altLang="en-US" i="1" dirty="0" smtClean="0"/>
              <a:t>10 being the highest</a:t>
            </a:r>
            <a:r>
              <a:rPr lang="en-US" altLang="en-US" dirty="0" smtClean="0"/>
              <a:t>) how you believe most employees perceive the policy and procedures of your organization.</a:t>
            </a:r>
          </a:p>
          <a:p>
            <a:pPr marL="609600" indent="-609600">
              <a:buFontTx/>
              <a:buNone/>
            </a:pPr>
            <a:endParaRPr lang="en-US" altLang="en-US" dirty="0"/>
          </a:p>
        </p:txBody>
      </p:sp>
    </p:spTree>
    <p:extLst>
      <p:ext uri="{BB962C8B-B14F-4D97-AF65-F5344CB8AC3E}">
        <p14:creationId xmlns:p14="http://schemas.microsoft.com/office/powerpoint/2010/main" val="232933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7237" y="249383"/>
            <a:ext cx="8670175" cy="6936140"/>
          </a:xfrm>
          <a:prstGeom prst="rect">
            <a:avLst/>
          </a:prstGeom>
        </p:spPr>
      </p:pic>
      <p:sp>
        <p:nvSpPr>
          <p:cNvPr id="5" name="TextBox 4"/>
          <p:cNvSpPr txBox="1"/>
          <p:nvPr/>
        </p:nvSpPr>
        <p:spPr>
          <a:xfrm>
            <a:off x="4018540" y="121119"/>
            <a:ext cx="4154920" cy="461665"/>
          </a:xfrm>
          <a:prstGeom prst="rect">
            <a:avLst/>
          </a:prstGeom>
          <a:noFill/>
        </p:spPr>
        <p:txBody>
          <a:bodyPr wrap="none" rtlCol="0">
            <a:spAutoFit/>
          </a:bodyPr>
          <a:lstStyle/>
          <a:p>
            <a:r>
              <a:rPr lang="en-US" sz="2400" dirty="0" smtClean="0"/>
              <a:t>Hertzberg's Motivational Model</a:t>
            </a:r>
            <a:endParaRPr lang="en-US" sz="2400" dirty="0"/>
          </a:p>
        </p:txBody>
      </p:sp>
      <p:sp>
        <p:nvSpPr>
          <p:cNvPr id="6" name="TextBox 5"/>
          <p:cNvSpPr txBox="1"/>
          <p:nvPr/>
        </p:nvSpPr>
        <p:spPr>
          <a:xfrm>
            <a:off x="3025833" y="644544"/>
            <a:ext cx="1834798" cy="400110"/>
          </a:xfrm>
          <a:prstGeom prst="rect">
            <a:avLst/>
          </a:prstGeom>
          <a:noFill/>
        </p:spPr>
        <p:txBody>
          <a:bodyPr wrap="none" rtlCol="0">
            <a:spAutoFit/>
          </a:bodyPr>
          <a:lstStyle/>
          <a:p>
            <a:r>
              <a:rPr lang="en-US" sz="2000" dirty="0" smtClean="0"/>
              <a:t>Hygiene Factors</a:t>
            </a:r>
            <a:endParaRPr lang="en-US" sz="2000" dirty="0"/>
          </a:p>
        </p:txBody>
      </p:sp>
      <p:sp>
        <p:nvSpPr>
          <p:cNvPr id="7" name="TextBox 6"/>
          <p:cNvSpPr txBox="1"/>
          <p:nvPr/>
        </p:nvSpPr>
        <p:spPr>
          <a:xfrm>
            <a:off x="7492538" y="644544"/>
            <a:ext cx="2032992" cy="400110"/>
          </a:xfrm>
          <a:prstGeom prst="rect">
            <a:avLst/>
          </a:prstGeom>
          <a:noFill/>
        </p:spPr>
        <p:txBody>
          <a:bodyPr wrap="none" rtlCol="0">
            <a:spAutoFit/>
          </a:bodyPr>
          <a:lstStyle/>
          <a:p>
            <a:r>
              <a:rPr lang="en-US" sz="2000" dirty="0" smtClean="0"/>
              <a:t>Motivator Factors</a:t>
            </a:r>
            <a:endParaRPr lang="en-US" sz="2000" dirty="0"/>
          </a:p>
        </p:txBody>
      </p:sp>
      <p:sp>
        <p:nvSpPr>
          <p:cNvPr id="8" name="TextBox 7"/>
          <p:cNvSpPr txBox="1"/>
          <p:nvPr/>
        </p:nvSpPr>
        <p:spPr>
          <a:xfrm>
            <a:off x="3176387" y="1013876"/>
            <a:ext cx="1533690" cy="369332"/>
          </a:xfrm>
          <a:prstGeom prst="rect">
            <a:avLst/>
          </a:prstGeom>
          <a:noFill/>
        </p:spPr>
        <p:txBody>
          <a:bodyPr wrap="none" rtlCol="0">
            <a:spAutoFit/>
          </a:bodyPr>
          <a:lstStyle/>
          <a:p>
            <a:r>
              <a:rPr lang="en-US" dirty="0" smtClean="0"/>
              <a:t>Dissatisfaction</a:t>
            </a:r>
            <a:endParaRPr lang="en-US" dirty="0"/>
          </a:p>
        </p:txBody>
      </p:sp>
      <p:sp>
        <p:nvSpPr>
          <p:cNvPr id="9" name="TextBox 8"/>
          <p:cNvSpPr txBox="1"/>
          <p:nvPr/>
        </p:nvSpPr>
        <p:spPr>
          <a:xfrm>
            <a:off x="7876841" y="1013876"/>
            <a:ext cx="1264385" cy="369332"/>
          </a:xfrm>
          <a:prstGeom prst="rect">
            <a:avLst/>
          </a:prstGeom>
          <a:noFill/>
        </p:spPr>
        <p:txBody>
          <a:bodyPr wrap="none" rtlCol="0">
            <a:spAutoFit/>
          </a:bodyPr>
          <a:lstStyle/>
          <a:p>
            <a:r>
              <a:rPr lang="en-US" dirty="0" smtClean="0"/>
              <a:t>Satisfaction</a:t>
            </a:r>
            <a:endParaRPr lang="en-US" dirty="0"/>
          </a:p>
        </p:txBody>
      </p:sp>
      <p:sp>
        <p:nvSpPr>
          <p:cNvPr id="13" name="Rectangle 12"/>
          <p:cNvSpPr/>
          <p:nvPr/>
        </p:nvSpPr>
        <p:spPr>
          <a:xfrm>
            <a:off x="2610221" y="4153609"/>
            <a:ext cx="4089837" cy="332509"/>
          </a:xfrm>
          <a:prstGeom prst="rect">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Policy and </a:t>
            </a:r>
            <a:r>
              <a:rPr lang="en-US" dirty="0" err="1" smtClean="0"/>
              <a:t>Procudures</a:t>
            </a:r>
            <a:r>
              <a:rPr lang="en-US" dirty="0" smtClean="0"/>
              <a:t>/</a:t>
            </a:r>
            <a:r>
              <a:rPr lang="en-US" dirty="0" err="1" smtClean="0"/>
              <a:t>Admininstration</a:t>
            </a:r>
            <a:endParaRPr lang="en-US" dirty="0"/>
          </a:p>
        </p:txBody>
      </p:sp>
      <p:sp>
        <p:nvSpPr>
          <p:cNvPr id="14" name="Rectangle 13"/>
          <p:cNvSpPr/>
          <p:nvPr/>
        </p:nvSpPr>
        <p:spPr>
          <a:xfrm rot="10800000" flipV="1">
            <a:off x="1936866" y="6313711"/>
            <a:ext cx="8370915" cy="253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    -9    -8    -7    -6    -5    -4    -3    -2    -1    0     1     2     3     4     5      6      7     8     9     10   </a:t>
            </a:r>
            <a:endParaRPr lang="en-US" dirty="0"/>
          </a:p>
        </p:txBody>
      </p:sp>
      <p:sp>
        <p:nvSpPr>
          <p:cNvPr id="16" name="Rectangle 15"/>
          <p:cNvSpPr/>
          <p:nvPr/>
        </p:nvSpPr>
        <p:spPr>
          <a:xfrm>
            <a:off x="2610221" y="4572817"/>
            <a:ext cx="4089837" cy="332509"/>
          </a:xfrm>
          <a:prstGeom prst="rect">
            <a:avLst/>
          </a:prstGeom>
          <a:solidFill>
            <a:schemeClr val="tx1">
              <a:lumMod val="50000"/>
              <a:lumOff val="5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0    1     2     3     4     5     6     7     8     9    10</a:t>
            </a:r>
            <a:endParaRPr lang="en-US" dirty="0"/>
          </a:p>
        </p:txBody>
      </p:sp>
    </p:spTree>
    <p:extLst>
      <p:ext uri="{BB962C8B-B14F-4D97-AF65-F5344CB8AC3E}">
        <p14:creationId xmlns:p14="http://schemas.microsoft.com/office/powerpoint/2010/main" val="347231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804" y="240804"/>
            <a:ext cx="11316393" cy="6617196"/>
          </a:xfrm>
          <a:prstGeom prst="rect">
            <a:avLst/>
          </a:prstGeom>
        </p:spPr>
        <p:txBody>
          <a:bodyPr wrap="square">
            <a:spAutoFit/>
          </a:bodyPr>
          <a:lstStyle/>
          <a:p>
            <a:pPr algn="ctr"/>
            <a:r>
              <a:rPr lang="en-US" b="1" dirty="0" smtClean="0">
                <a:effectLst/>
              </a:rPr>
              <a:t>Establishes Structure, Authority, and Responsibility</a:t>
            </a:r>
          </a:p>
          <a:p>
            <a:endParaRPr lang="en-US" dirty="0" smtClean="0">
              <a:effectLst/>
            </a:endParaRPr>
          </a:p>
          <a:p>
            <a:r>
              <a:rPr lang="en-US" dirty="0" smtClean="0">
                <a:effectLst/>
              </a:rPr>
              <a:t>Principle 3: Management establishes, with board oversight, structures, reporting lines, and appropriate authorities and responsibilities in the pursuit of objectives.</a:t>
            </a:r>
          </a:p>
          <a:p>
            <a:endParaRPr lang="en-US" sz="1600" b="1" i="1" dirty="0" smtClean="0">
              <a:effectLst/>
            </a:endParaRPr>
          </a:p>
          <a:p>
            <a:r>
              <a:rPr lang="en-US" sz="1600" b="1" i="1" dirty="0" smtClean="0">
                <a:effectLst/>
              </a:rPr>
              <a:t>Points of Focus:</a:t>
            </a:r>
          </a:p>
          <a:p>
            <a:endParaRPr lang="en-US" sz="1600" b="1" i="1" dirty="0" smtClean="0">
              <a:effectLst/>
            </a:endParaRPr>
          </a:p>
          <a:p>
            <a:pPr>
              <a:buFont typeface="Arial" panose="020B0604020202020204" pitchFamily="34" charset="0"/>
              <a:buChar char="•"/>
            </a:pPr>
            <a:r>
              <a:rPr lang="en-US" b="1" dirty="0" smtClean="0">
                <a:effectLst/>
              </a:rPr>
              <a:t>Considers All Structures of the Entity</a:t>
            </a:r>
            <a:r>
              <a:rPr lang="en-US" dirty="0" smtClean="0">
                <a:effectLst/>
              </a:rPr>
              <a:t>—Management and the board of directors consider the multiple structures used (including operating units, legal entities, geographic distribution, and outsourced service providers) to support the achievement of objectives.</a:t>
            </a:r>
          </a:p>
          <a:p>
            <a:pPr>
              <a:buFont typeface="Arial" panose="020B0604020202020204" pitchFamily="34" charset="0"/>
              <a:buChar char="•"/>
            </a:pPr>
            <a:r>
              <a:rPr lang="en-US" b="1" dirty="0" smtClean="0">
                <a:effectLst/>
              </a:rPr>
              <a:t>Establishes Reporting Lines</a:t>
            </a:r>
            <a:r>
              <a:rPr lang="en-US" dirty="0" smtClean="0">
                <a:effectLst/>
              </a:rPr>
              <a:t>—Management designs and evaluates lines of reporting for each entity structure to enable execution of authorities and responsibilities and flow of information to manage the activities of the entity.</a:t>
            </a:r>
          </a:p>
          <a:p>
            <a:pPr>
              <a:buFont typeface="Arial" panose="020B0604020202020204" pitchFamily="34" charset="0"/>
              <a:buChar char="•"/>
            </a:pPr>
            <a:r>
              <a:rPr lang="en-US" b="1" dirty="0" smtClean="0">
                <a:effectLst/>
              </a:rPr>
              <a:t>Defines, Assigns, and Limits Authorities and Responsibilities</a:t>
            </a:r>
            <a:r>
              <a:rPr lang="en-US" dirty="0" smtClean="0">
                <a:effectLst/>
              </a:rPr>
              <a:t>—Management and the board of directors delegate authority, define responsibilities, and use appropriate processes and technology to assign responsibility and segregate duties as necessary at the various levels of the organization: </a:t>
            </a:r>
          </a:p>
          <a:p>
            <a:pPr marL="742950" lvl="1" indent="-285750">
              <a:buFont typeface="Arial" panose="020B0604020202020204" pitchFamily="34" charset="0"/>
              <a:buChar char="•"/>
            </a:pPr>
            <a:r>
              <a:rPr lang="en-US" sz="1600" dirty="0" smtClean="0">
                <a:effectLst/>
              </a:rPr>
              <a:t>Board of Directors—Retains authority over significant decisions and reviews management’s assignments and limitations of authorities and responsibilities. </a:t>
            </a:r>
          </a:p>
          <a:p>
            <a:pPr marL="742950" lvl="1" indent="-285750">
              <a:buFont typeface="Arial" panose="020B0604020202020204" pitchFamily="34" charset="0"/>
              <a:buChar char="•"/>
            </a:pPr>
            <a:r>
              <a:rPr lang="en-US" sz="1600" dirty="0" smtClean="0">
                <a:effectLst/>
              </a:rPr>
              <a:t>Senior Management—Establishes directives, guidance, and control to enable management and other personnel to understand and carry out their internal control responsibilities.</a:t>
            </a:r>
          </a:p>
          <a:p>
            <a:pPr marL="742950" lvl="1" indent="-285750">
              <a:buFont typeface="Arial" panose="020B0604020202020204" pitchFamily="34" charset="0"/>
              <a:buChar char="•"/>
            </a:pPr>
            <a:r>
              <a:rPr lang="en-US" sz="1600" dirty="0" smtClean="0">
                <a:effectLst/>
              </a:rPr>
              <a:t>Management—Guides and facilitates the execution of senior management directives at entity and its subunits.</a:t>
            </a:r>
          </a:p>
          <a:p>
            <a:pPr marL="742950" lvl="1" indent="-285750">
              <a:buFont typeface="Arial" panose="020B0604020202020204" pitchFamily="34" charset="0"/>
              <a:buChar char="•"/>
            </a:pPr>
            <a:r>
              <a:rPr lang="en-US" sz="1600" dirty="0" smtClean="0">
                <a:effectLst/>
              </a:rPr>
              <a:t>Personnel—Understands the entity’s standard of conduct, assessed risks to objectives, and the related control activities at their respective levels of the entity, the expected information and communication flow, and monitoring activities relevant to their achievement of the objectives.</a:t>
            </a:r>
          </a:p>
          <a:p>
            <a:pPr marL="742950" lvl="1" indent="-285750">
              <a:buFont typeface="Arial" panose="020B0604020202020204" pitchFamily="34" charset="0"/>
              <a:buChar char="•"/>
            </a:pPr>
            <a:r>
              <a:rPr lang="en-US" sz="1600" dirty="0" smtClean="0">
                <a:effectLst/>
              </a:rPr>
              <a:t>Outsourced Service Providers—Adheres to management’s definition of the scope of authority and responsibility for all non-employees engaged.</a:t>
            </a:r>
            <a:endParaRPr lang="en-US" sz="1600" dirty="0">
              <a:effectLst/>
            </a:endParaRPr>
          </a:p>
        </p:txBody>
      </p:sp>
    </p:spTree>
    <p:extLst>
      <p:ext uri="{BB962C8B-B14F-4D97-AF65-F5344CB8AC3E}">
        <p14:creationId xmlns:p14="http://schemas.microsoft.com/office/powerpoint/2010/main" val="255275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063240" y="457520"/>
            <a:ext cx="6065520" cy="1143000"/>
          </a:xfrm>
        </p:spPr>
        <p:txBody>
          <a:bodyPr/>
          <a:lstStyle/>
          <a:p>
            <a:r>
              <a:rPr lang="en-US" altLang="en-US" dirty="0"/>
              <a:t>Perception of </a:t>
            </a:r>
            <a:r>
              <a:rPr lang="en-US" altLang="en-US" dirty="0" smtClean="0"/>
              <a:t>Supervision</a:t>
            </a:r>
            <a:endParaRPr lang="en-US" altLang="en-US" dirty="0"/>
          </a:p>
        </p:txBody>
      </p:sp>
      <p:sp>
        <p:nvSpPr>
          <p:cNvPr id="3" name="Rectangle 3"/>
          <p:cNvSpPr txBox="1">
            <a:spLocks noChangeArrowheads="1"/>
          </p:cNvSpPr>
          <p:nvPr/>
        </p:nvSpPr>
        <p:spPr>
          <a:xfrm>
            <a:off x="1413164" y="1608513"/>
            <a:ext cx="9365673"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buFontTx/>
              <a:buAutoNum type="arabicPeriod"/>
            </a:pPr>
            <a:r>
              <a:rPr lang="en-US" altLang="en-US" dirty="0" smtClean="0"/>
              <a:t>Rate on a scale of 1 through 10 (</a:t>
            </a:r>
            <a:r>
              <a:rPr lang="en-US" altLang="en-US" i="1" dirty="0" smtClean="0"/>
              <a:t>10 being the highest</a:t>
            </a:r>
            <a:r>
              <a:rPr lang="en-US" altLang="en-US" dirty="0" smtClean="0"/>
              <a:t>) how you perceive the supervision of your organization.</a:t>
            </a:r>
          </a:p>
          <a:p>
            <a:pPr marL="609600" indent="-609600">
              <a:buFontTx/>
              <a:buAutoNum type="arabicPeriod"/>
            </a:pPr>
            <a:r>
              <a:rPr lang="en-US" altLang="en-US" dirty="0" smtClean="0"/>
              <a:t>Rate on a scale of 1 through 10 (</a:t>
            </a:r>
            <a:r>
              <a:rPr lang="en-US" altLang="en-US" i="1" dirty="0" smtClean="0"/>
              <a:t>10 being the highest</a:t>
            </a:r>
            <a:r>
              <a:rPr lang="en-US" altLang="en-US" dirty="0" smtClean="0"/>
              <a:t>) how you believe most employees perceive the supervision of your organization.</a:t>
            </a:r>
          </a:p>
          <a:p>
            <a:pPr marL="609600" indent="-609600">
              <a:buFontTx/>
              <a:buNone/>
            </a:pPr>
            <a:endParaRPr lang="en-US" altLang="en-US" dirty="0"/>
          </a:p>
        </p:txBody>
      </p:sp>
    </p:spTree>
    <p:extLst>
      <p:ext uri="{BB962C8B-B14F-4D97-AF65-F5344CB8AC3E}">
        <p14:creationId xmlns:p14="http://schemas.microsoft.com/office/powerpoint/2010/main" val="3630243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a:t>New Solutions</a:t>
            </a:r>
          </a:p>
        </p:txBody>
      </p:sp>
      <p:sp>
        <p:nvSpPr>
          <p:cNvPr id="58371" name="Rectangle 3"/>
          <p:cNvSpPr>
            <a:spLocks noGrp="1" noChangeArrowheads="1"/>
          </p:cNvSpPr>
          <p:nvPr>
            <p:ph type="body" idx="1"/>
          </p:nvPr>
        </p:nvSpPr>
        <p:spPr>
          <a:xfrm>
            <a:off x="1473200" y="1600201"/>
            <a:ext cx="9245600" cy="4525963"/>
          </a:xfrm>
        </p:spPr>
        <p:txBody>
          <a:bodyPr/>
          <a:lstStyle/>
          <a:p>
            <a:pPr algn="just">
              <a:buFontTx/>
              <a:buNone/>
            </a:pPr>
            <a:r>
              <a:rPr lang="en-US" altLang="en-US" dirty="0">
                <a:latin typeface="Calibri" panose="020F0502020204030204" pitchFamily="34" charset="0"/>
              </a:rPr>
              <a:t>  "Rarely do we find men and women who willingly engage in hard, solid thinking. There is an almost universal quest for easy answers and half-baked solutions. Nothing pains some people more than having to think."   </a:t>
            </a:r>
            <a:endParaRPr lang="en-US" altLang="en-US" dirty="0" smtClean="0">
              <a:latin typeface="Calibri" panose="020F0502020204030204" pitchFamily="34" charset="0"/>
            </a:endParaRPr>
          </a:p>
          <a:p>
            <a:pPr algn="just">
              <a:buFontTx/>
              <a:buNone/>
            </a:pPr>
            <a:r>
              <a:rPr lang="en-US" altLang="en-US" i="1" dirty="0">
                <a:latin typeface="Calibri" panose="020F0502020204030204" pitchFamily="34" charset="0"/>
              </a:rPr>
              <a:t>	</a:t>
            </a:r>
            <a:r>
              <a:rPr lang="en-US" altLang="en-US" i="1" dirty="0" smtClean="0">
                <a:latin typeface="Calibri" panose="020F0502020204030204" pitchFamily="34" charset="0"/>
              </a:rPr>
              <a:t>			</a:t>
            </a:r>
            <a:r>
              <a:rPr lang="en-US" altLang="en-US" sz="2667" i="1" dirty="0">
                <a:latin typeface="Calibri" panose="020F0502020204030204" pitchFamily="34" charset="0"/>
              </a:rPr>
              <a:t>Rev. Martin Luther King, Jr.</a:t>
            </a:r>
          </a:p>
        </p:txBody>
      </p:sp>
    </p:spTree>
    <p:extLst>
      <p:ext uri="{BB962C8B-B14F-4D97-AF65-F5344CB8AC3E}">
        <p14:creationId xmlns:p14="http://schemas.microsoft.com/office/powerpoint/2010/main" val="139544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7237" y="249383"/>
            <a:ext cx="8670175" cy="6936140"/>
          </a:xfrm>
          <a:prstGeom prst="rect">
            <a:avLst/>
          </a:prstGeom>
        </p:spPr>
      </p:pic>
      <p:sp>
        <p:nvSpPr>
          <p:cNvPr id="5" name="TextBox 4"/>
          <p:cNvSpPr txBox="1"/>
          <p:nvPr/>
        </p:nvSpPr>
        <p:spPr>
          <a:xfrm>
            <a:off x="4018540" y="121119"/>
            <a:ext cx="4154920" cy="461665"/>
          </a:xfrm>
          <a:prstGeom prst="rect">
            <a:avLst/>
          </a:prstGeom>
          <a:noFill/>
        </p:spPr>
        <p:txBody>
          <a:bodyPr wrap="none" rtlCol="0">
            <a:spAutoFit/>
          </a:bodyPr>
          <a:lstStyle/>
          <a:p>
            <a:r>
              <a:rPr lang="en-US" sz="2400" dirty="0" smtClean="0"/>
              <a:t>Hertzberg's Motivational Model</a:t>
            </a:r>
            <a:endParaRPr lang="en-US" sz="2400" dirty="0"/>
          </a:p>
        </p:txBody>
      </p:sp>
      <p:sp>
        <p:nvSpPr>
          <p:cNvPr id="6" name="TextBox 5"/>
          <p:cNvSpPr txBox="1"/>
          <p:nvPr/>
        </p:nvSpPr>
        <p:spPr>
          <a:xfrm>
            <a:off x="3025833" y="644544"/>
            <a:ext cx="1834798" cy="400110"/>
          </a:xfrm>
          <a:prstGeom prst="rect">
            <a:avLst/>
          </a:prstGeom>
          <a:noFill/>
        </p:spPr>
        <p:txBody>
          <a:bodyPr wrap="none" rtlCol="0">
            <a:spAutoFit/>
          </a:bodyPr>
          <a:lstStyle/>
          <a:p>
            <a:r>
              <a:rPr lang="en-US" sz="2000" dirty="0" smtClean="0"/>
              <a:t>Hygiene Factors</a:t>
            </a:r>
            <a:endParaRPr lang="en-US" sz="2000" dirty="0"/>
          </a:p>
        </p:txBody>
      </p:sp>
      <p:sp>
        <p:nvSpPr>
          <p:cNvPr id="7" name="TextBox 6"/>
          <p:cNvSpPr txBox="1"/>
          <p:nvPr/>
        </p:nvSpPr>
        <p:spPr>
          <a:xfrm>
            <a:off x="7492538" y="644544"/>
            <a:ext cx="2032992" cy="400110"/>
          </a:xfrm>
          <a:prstGeom prst="rect">
            <a:avLst/>
          </a:prstGeom>
          <a:noFill/>
        </p:spPr>
        <p:txBody>
          <a:bodyPr wrap="none" rtlCol="0">
            <a:spAutoFit/>
          </a:bodyPr>
          <a:lstStyle/>
          <a:p>
            <a:r>
              <a:rPr lang="en-US" sz="2000" dirty="0" smtClean="0"/>
              <a:t>Motivator Factors</a:t>
            </a:r>
            <a:endParaRPr lang="en-US" sz="2000" dirty="0"/>
          </a:p>
        </p:txBody>
      </p:sp>
      <p:sp>
        <p:nvSpPr>
          <p:cNvPr id="8" name="TextBox 7"/>
          <p:cNvSpPr txBox="1"/>
          <p:nvPr/>
        </p:nvSpPr>
        <p:spPr>
          <a:xfrm>
            <a:off x="3176387" y="1013876"/>
            <a:ext cx="1533690" cy="369332"/>
          </a:xfrm>
          <a:prstGeom prst="rect">
            <a:avLst/>
          </a:prstGeom>
          <a:noFill/>
        </p:spPr>
        <p:txBody>
          <a:bodyPr wrap="none" rtlCol="0">
            <a:spAutoFit/>
          </a:bodyPr>
          <a:lstStyle/>
          <a:p>
            <a:r>
              <a:rPr lang="en-US" dirty="0" smtClean="0"/>
              <a:t>Dissatisfaction</a:t>
            </a:r>
            <a:endParaRPr lang="en-US" dirty="0"/>
          </a:p>
        </p:txBody>
      </p:sp>
      <p:sp>
        <p:nvSpPr>
          <p:cNvPr id="9" name="TextBox 8"/>
          <p:cNvSpPr txBox="1"/>
          <p:nvPr/>
        </p:nvSpPr>
        <p:spPr>
          <a:xfrm>
            <a:off x="7876841" y="1013876"/>
            <a:ext cx="1264385" cy="369332"/>
          </a:xfrm>
          <a:prstGeom prst="rect">
            <a:avLst/>
          </a:prstGeom>
          <a:noFill/>
        </p:spPr>
        <p:txBody>
          <a:bodyPr wrap="none" rtlCol="0">
            <a:spAutoFit/>
          </a:bodyPr>
          <a:lstStyle/>
          <a:p>
            <a:r>
              <a:rPr lang="en-US" dirty="0" smtClean="0"/>
              <a:t>Satisfaction</a:t>
            </a:r>
            <a:endParaRPr lang="en-US" dirty="0"/>
          </a:p>
        </p:txBody>
      </p:sp>
      <p:sp>
        <p:nvSpPr>
          <p:cNvPr id="15" name="Rectangle 14"/>
          <p:cNvSpPr/>
          <p:nvPr/>
        </p:nvSpPr>
        <p:spPr>
          <a:xfrm>
            <a:off x="3516284" y="4895292"/>
            <a:ext cx="3183774" cy="332509"/>
          </a:xfrm>
          <a:prstGeom prst="rect">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Supervision</a:t>
            </a:r>
            <a:endParaRPr lang="en-US" dirty="0"/>
          </a:p>
        </p:txBody>
      </p:sp>
      <p:sp>
        <p:nvSpPr>
          <p:cNvPr id="14" name="Rectangle 13"/>
          <p:cNvSpPr/>
          <p:nvPr/>
        </p:nvSpPr>
        <p:spPr>
          <a:xfrm rot="10800000" flipV="1">
            <a:off x="1936866" y="6313711"/>
            <a:ext cx="8370915" cy="253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    -9    -8    -7    -6    -5    -4    -3    -2    -1    0     1     2     3     4     5      6      7     8     9     10   </a:t>
            </a:r>
            <a:endParaRPr lang="en-US" dirty="0"/>
          </a:p>
        </p:txBody>
      </p:sp>
      <p:sp>
        <p:nvSpPr>
          <p:cNvPr id="16" name="Rectangle 15"/>
          <p:cNvSpPr/>
          <p:nvPr/>
        </p:nvSpPr>
        <p:spPr>
          <a:xfrm>
            <a:off x="3516284" y="5321870"/>
            <a:ext cx="3183774" cy="332509"/>
          </a:xfrm>
          <a:prstGeom prst="rect">
            <a:avLst/>
          </a:prstGeom>
          <a:solidFill>
            <a:schemeClr val="tx1">
              <a:lumMod val="50000"/>
              <a:lumOff val="5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0   1   2   3   4   5   6   7   8   9   10</a:t>
            </a:r>
            <a:endParaRPr lang="en-US" dirty="0"/>
          </a:p>
        </p:txBody>
      </p:sp>
    </p:spTree>
    <p:extLst>
      <p:ext uri="{BB962C8B-B14F-4D97-AF65-F5344CB8AC3E}">
        <p14:creationId xmlns:p14="http://schemas.microsoft.com/office/powerpoint/2010/main" val="360196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8924" y="274321"/>
            <a:ext cx="8670175" cy="6936140"/>
          </a:xfrm>
          <a:prstGeom prst="rect">
            <a:avLst/>
          </a:prstGeom>
        </p:spPr>
      </p:pic>
      <p:sp>
        <p:nvSpPr>
          <p:cNvPr id="5" name="TextBox 4"/>
          <p:cNvSpPr txBox="1"/>
          <p:nvPr/>
        </p:nvSpPr>
        <p:spPr>
          <a:xfrm>
            <a:off x="4018540" y="121119"/>
            <a:ext cx="4154920" cy="461665"/>
          </a:xfrm>
          <a:prstGeom prst="rect">
            <a:avLst/>
          </a:prstGeom>
          <a:noFill/>
        </p:spPr>
        <p:txBody>
          <a:bodyPr wrap="none" rtlCol="0">
            <a:spAutoFit/>
          </a:bodyPr>
          <a:lstStyle/>
          <a:p>
            <a:r>
              <a:rPr lang="en-US" sz="2400" dirty="0" smtClean="0"/>
              <a:t>Hertzberg's Motivational Model</a:t>
            </a:r>
            <a:endParaRPr lang="en-US" sz="2400" dirty="0"/>
          </a:p>
        </p:txBody>
      </p:sp>
      <p:sp>
        <p:nvSpPr>
          <p:cNvPr id="6" name="TextBox 5"/>
          <p:cNvSpPr txBox="1"/>
          <p:nvPr/>
        </p:nvSpPr>
        <p:spPr>
          <a:xfrm>
            <a:off x="3025833" y="644544"/>
            <a:ext cx="1834798" cy="400110"/>
          </a:xfrm>
          <a:prstGeom prst="rect">
            <a:avLst/>
          </a:prstGeom>
          <a:noFill/>
        </p:spPr>
        <p:txBody>
          <a:bodyPr wrap="none" rtlCol="0">
            <a:spAutoFit/>
          </a:bodyPr>
          <a:lstStyle/>
          <a:p>
            <a:r>
              <a:rPr lang="en-US" sz="2000" dirty="0" smtClean="0"/>
              <a:t>Hygiene Factors</a:t>
            </a:r>
            <a:endParaRPr lang="en-US" sz="2000" dirty="0"/>
          </a:p>
        </p:txBody>
      </p:sp>
      <p:sp>
        <p:nvSpPr>
          <p:cNvPr id="7" name="TextBox 6"/>
          <p:cNvSpPr txBox="1"/>
          <p:nvPr/>
        </p:nvSpPr>
        <p:spPr>
          <a:xfrm>
            <a:off x="7492538" y="644544"/>
            <a:ext cx="2032992" cy="400110"/>
          </a:xfrm>
          <a:prstGeom prst="rect">
            <a:avLst/>
          </a:prstGeom>
          <a:noFill/>
        </p:spPr>
        <p:txBody>
          <a:bodyPr wrap="none" rtlCol="0">
            <a:spAutoFit/>
          </a:bodyPr>
          <a:lstStyle/>
          <a:p>
            <a:r>
              <a:rPr lang="en-US" sz="2000" dirty="0" smtClean="0"/>
              <a:t>Motivator Factors</a:t>
            </a:r>
            <a:endParaRPr lang="en-US" sz="2000" dirty="0"/>
          </a:p>
        </p:txBody>
      </p:sp>
      <p:sp>
        <p:nvSpPr>
          <p:cNvPr id="8" name="TextBox 7"/>
          <p:cNvSpPr txBox="1"/>
          <p:nvPr/>
        </p:nvSpPr>
        <p:spPr>
          <a:xfrm>
            <a:off x="3176387" y="1013876"/>
            <a:ext cx="1533690" cy="369332"/>
          </a:xfrm>
          <a:prstGeom prst="rect">
            <a:avLst/>
          </a:prstGeom>
          <a:noFill/>
        </p:spPr>
        <p:txBody>
          <a:bodyPr wrap="none" rtlCol="0">
            <a:spAutoFit/>
          </a:bodyPr>
          <a:lstStyle/>
          <a:p>
            <a:r>
              <a:rPr lang="en-US" dirty="0" smtClean="0"/>
              <a:t>Dissatisfaction</a:t>
            </a:r>
            <a:endParaRPr lang="en-US" dirty="0"/>
          </a:p>
        </p:txBody>
      </p:sp>
      <p:sp>
        <p:nvSpPr>
          <p:cNvPr id="9" name="TextBox 8"/>
          <p:cNvSpPr txBox="1"/>
          <p:nvPr/>
        </p:nvSpPr>
        <p:spPr>
          <a:xfrm>
            <a:off x="7876841" y="1013876"/>
            <a:ext cx="1264385" cy="369332"/>
          </a:xfrm>
          <a:prstGeom prst="rect">
            <a:avLst/>
          </a:prstGeom>
          <a:noFill/>
        </p:spPr>
        <p:txBody>
          <a:bodyPr wrap="none" rtlCol="0">
            <a:spAutoFit/>
          </a:bodyPr>
          <a:lstStyle/>
          <a:p>
            <a:r>
              <a:rPr lang="en-US" dirty="0" smtClean="0"/>
              <a:t>Satisfaction</a:t>
            </a:r>
            <a:endParaRPr lang="en-US" dirty="0"/>
          </a:p>
        </p:txBody>
      </p:sp>
      <p:sp>
        <p:nvSpPr>
          <p:cNvPr id="13" name="Rectangle 12"/>
          <p:cNvSpPr/>
          <p:nvPr/>
        </p:nvSpPr>
        <p:spPr>
          <a:xfrm>
            <a:off x="2610221" y="4153609"/>
            <a:ext cx="4089837" cy="332509"/>
          </a:xfrm>
          <a:prstGeom prst="rect">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Policy and </a:t>
            </a:r>
            <a:r>
              <a:rPr lang="en-US" dirty="0" err="1" smtClean="0"/>
              <a:t>Procudures</a:t>
            </a:r>
            <a:r>
              <a:rPr lang="en-US" dirty="0" smtClean="0"/>
              <a:t>/</a:t>
            </a:r>
            <a:r>
              <a:rPr lang="en-US" dirty="0" err="1" smtClean="0"/>
              <a:t>Admininstration</a:t>
            </a:r>
            <a:endParaRPr lang="en-US" dirty="0"/>
          </a:p>
        </p:txBody>
      </p:sp>
      <p:sp>
        <p:nvSpPr>
          <p:cNvPr id="14" name="Rectangle 13"/>
          <p:cNvSpPr/>
          <p:nvPr/>
        </p:nvSpPr>
        <p:spPr>
          <a:xfrm rot="10800000" flipV="1">
            <a:off x="1936866" y="6313711"/>
            <a:ext cx="8370915" cy="253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    -9    -8    -7    -6    -5    -4    -3    -2    -1    0     1     2     3     4     5      6      7     8     9     10   </a:t>
            </a:r>
            <a:endParaRPr lang="en-US" dirty="0"/>
          </a:p>
        </p:txBody>
      </p:sp>
      <p:sp>
        <p:nvSpPr>
          <p:cNvPr id="16" name="Rectangle 15"/>
          <p:cNvSpPr/>
          <p:nvPr/>
        </p:nvSpPr>
        <p:spPr>
          <a:xfrm>
            <a:off x="2610221" y="4564504"/>
            <a:ext cx="4089837" cy="332509"/>
          </a:xfrm>
          <a:prstGeom prst="rect">
            <a:avLst/>
          </a:prstGeom>
          <a:solidFill>
            <a:schemeClr val="tx1">
              <a:lumMod val="50000"/>
              <a:lumOff val="5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0    1     2     3     4     5     6     7     8     9    10</a:t>
            </a:r>
            <a:endParaRPr lang="en-US" dirty="0"/>
          </a:p>
        </p:txBody>
      </p:sp>
      <p:sp>
        <p:nvSpPr>
          <p:cNvPr id="11" name="Rectangle 10"/>
          <p:cNvSpPr/>
          <p:nvPr/>
        </p:nvSpPr>
        <p:spPr>
          <a:xfrm>
            <a:off x="3516284" y="5177925"/>
            <a:ext cx="3183774" cy="332509"/>
          </a:xfrm>
          <a:prstGeom prst="rect">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Supervision</a:t>
            </a:r>
            <a:endParaRPr lang="en-US" dirty="0"/>
          </a:p>
        </p:txBody>
      </p:sp>
      <p:sp>
        <p:nvSpPr>
          <p:cNvPr id="12" name="Rectangle 11"/>
          <p:cNvSpPr/>
          <p:nvPr/>
        </p:nvSpPr>
        <p:spPr>
          <a:xfrm>
            <a:off x="3516284" y="5604503"/>
            <a:ext cx="3183774" cy="332509"/>
          </a:xfrm>
          <a:prstGeom prst="rect">
            <a:avLst/>
          </a:prstGeom>
          <a:solidFill>
            <a:schemeClr val="tx1">
              <a:lumMod val="50000"/>
              <a:lumOff val="5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0   1   2   3   4   5   6   7   8   9   10</a:t>
            </a:r>
            <a:endParaRPr lang="en-US" dirty="0"/>
          </a:p>
        </p:txBody>
      </p:sp>
      <p:sp>
        <p:nvSpPr>
          <p:cNvPr id="15" name="Rectangle 14"/>
          <p:cNvSpPr/>
          <p:nvPr/>
        </p:nvSpPr>
        <p:spPr>
          <a:xfrm>
            <a:off x="5519651" y="1928554"/>
            <a:ext cx="4139739" cy="332509"/>
          </a:xfrm>
          <a:prstGeom prst="rect">
            <a:avLst/>
          </a:prstGeom>
          <a:solidFill>
            <a:schemeClr val="accent6"/>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Achievement</a:t>
            </a:r>
            <a:endParaRPr lang="en-US" dirty="0"/>
          </a:p>
        </p:txBody>
      </p:sp>
      <p:sp>
        <p:nvSpPr>
          <p:cNvPr id="17" name="Rectangle 16"/>
          <p:cNvSpPr/>
          <p:nvPr/>
        </p:nvSpPr>
        <p:spPr>
          <a:xfrm>
            <a:off x="5519651" y="2354832"/>
            <a:ext cx="4089837" cy="332509"/>
          </a:xfrm>
          <a:prstGeom prst="rect">
            <a:avLst/>
          </a:prstGeom>
          <a:solidFill>
            <a:schemeClr val="tx1">
              <a:lumMod val="50000"/>
              <a:lumOff val="5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0    1     2     3     4     5     6     7     8     9    10</a:t>
            </a:r>
            <a:endParaRPr lang="en-US" dirty="0"/>
          </a:p>
        </p:txBody>
      </p:sp>
    </p:spTree>
    <p:extLst>
      <p:ext uri="{BB962C8B-B14F-4D97-AF65-F5344CB8AC3E}">
        <p14:creationId xmlns:p14="http://schemas.microsoft.com/office/powerpoint/2010/main" val="254227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75169" y="1454727"/>
            <a:ext cx="7804765" cy="3539430"/>
          </a:xfrm>
          <a:prstGeom prst="rect">
            <a:avLst/>
          </a:prstGeom>
          <a:noFill/>
        </p:spPr>
        <p:txBody>
          <a:bodyPr wrap="none" rtlCol="0">
            <a:spAutoFit/>
          </a:bodyPr>
          <a:lstStyle/>
          <a:p>
            <a:pPr algn="ctr"/>
            <a:r>
              <a:rPr lang="en-US" sz="3200" dirty="0" smtClean="0"/>
              <a:t>Copy of today’s slides:</a:t>
            </a:r>
          </a:p>
          <a:p>
            <a:pPr algn="ctr"/>
            <a:endParaRPr lang="en-US" sz="3200" dirty="0"/>
          </a:p>
          <a:p>
            <a:pPr algn="ctr"/>
            <a:r>
              <a:rPr lang="en-US" sz="3200" dirty="0" smtClean="0">
                <a:hlinkClick r:id="rId2"/>
              </a:rPr>
              <a:t>www.pda-usa.com</a:t>
            </a:r>
            <a:endParaRPr lang="en-US" sz="3200" dirty="0" smtClean="0"/>
          </a:p>
          <a:p>
            <a:pPr algn="ctr"/>
            <a:endParaRPr lang="en-US" sz="3200" dirty="0"/>
          </a:p>
          <a:p>
            <a:pPr algn="ctr"/>
            <a:r>
              <a:rPr lang="en-US" sz="3200" dirty="0" smtClean="0"/>
              <a:t>“PDA Publications</a:t>
            </a:r>
            <a:r>
              <a:rPr lang="en-US" sz="3200" dirty="0" smtClean="0"/>
              <a:t>”</a:t>
            </a:r>
          </a:p>
          <a:p>
            <a:pPr algn="ctr"/>
            <a:endParaRPr lang="en-US" sz="3200" dirty="0"/>
          </a:p>
          <a:p>
            <a:pPr algn="ctr"/>
            <a:r>
              <a:rPr lang="en-US" sz="3200" i="1" dirty="0" smtClean="0"/>
              <a:t>Slides </a:t>
            </a:r>
            <a:r>
              <a:rPr lang="en-US" sz="3200" i="1" dirty="0" smtClean="0"/>
              <a:t>from the IIA Chapter Meeting 12/01/15</a:t>
            </a:r>
            <a:endParaRPr lang="en-US" i="1" dirty="0"/>
          </a:p>
        </p:txBody>
      </p:sp>
    </p:spTree>
    <p:extLst>
      <p:ext uri="{BB962C8B-B14F-4D97-AF65-F5344CB8AC3E}">
        <p14:creationId xmlns:p14="http://schemas.microsoft.com/office/powerpoint/2010/main" val="54301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8534400" y="2159000"/>
            <a:ext cx="0" cy="3352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52800" y="1295400"/>
            <a:ext cx="0" cy="4216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133600" y="584200"/>
            <a:ext cx="2438400" cy="914400"/>
          </a:xfrm>
          <a:prstGeom prst="rect">
            <a:avLst/>
          </a:prstGeom>
          <a:solidFill>
            <a:srgbClr val="614622"/>
          </a:solidFill>
          <a:ln w="9525">
            <a:solidFill>
              <a:schemeClr val="tx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2667" b="1" dirty="0">
                <a:solidFill>
                  <a:prstClr val="white"/>
                </a:solidFill>
                <a:effectLst>
                  <a:outerShdw blurRad="50800" dist="38100" algn="l" rotWithShape="0">
                    <a:prstClr val="black"/>
                  </a:outerShdw>
                </a:effectLst>
                <a:latin typeface="Calibri"/>
              </a:rPr>
              <a:t>Mission</a:t>
            </a:r>
          </a:p>
        </p:txBody>
      </p:sp>
      <p:sp>
        <p:nvSpPr>
          <p:cNvPr id="7" name="Rectangle 6"/>
          <p:cNvSpPr/>
          <p:nvPr/>
        </p:nvSpPr>
        <p:spPr>
          <a:xfrm>
            <a:off x="2133600" y="1701800"/>
            <a:ext cx="2438400" cy="914400"/>
          </a:xfrm>
          <a:prstGeom prst="rect">
            <a:avLst/>
          </a:prstGeom>
          <a:solidFill>
            <a:srgbClr val="614622"/>
          </a:solidFill>
          <a:ln w="9525">
            <a:solidFill>
              <a:schemeClr val="tx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2400" b="1" dirty="0">
                <a:solidFill>
                  <a:prstClr val="white"/>
                </a:solidFill>
                <a:latin typeface="Calibri"/>
              </a:rPr>
              <a:t>Vision</a:t>
            </a:r>
            <a:endParaRPr lang="en-US" sz="2400" dirty="0">
              <a:ln>
                <a:solidFill>
                  <a:prstClr val="white"/>
                </a:solidFill>
              </a:ln>
              <a:solidFill>
                <a:srgbClr val="614622"/>
              </a:solidFill>
              <a:latin typeface="Calibri"/>
            </a:endParaRPr>
          </a:p>
        </p:txBody>
      </p:sp>
      <p:sp>
        <p:nvSpPr>
          <p:cNvPr id="8" name="Rectangle 7"/>
          <p:cNvSpPr/>
          <p:nvPr/>
        </p:nvSpPr>
        <p:spPr>
          <a:xfrm>
            <a:off x="2133600" y="2819400"/>
            <a:ext cx="2438400" cy="914400"/>
          </a:xfrm>
          <a:prstGeom prst="rect">
            <a:avLst/>
          </a:prstGeom>
          <a:solidFill>
            <a:srgbClr val="614622"/>
          </a:solidFill>
          <a:ln w="9525">
            <a:solidFill>
              <a:schemeClr val="tx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2400" b="1" dirty="0">
                <a:solidFill>
                  <a:prstClr val="white"/>
                </a:solidFill>
                <a:latin typeface="Calibri"/>
              </a:rPr>
              <a:t>Values</a:t>
            </a:r>
            <a:endParaRPr lang="en-US" sz="2400" dirty="0">
              <a:ln>
                <a:solidFill>
                  <a:prstClr val="white"/>
                </a:solidFill>
              </a:ln>
              <a:solidFill>
                <a:srgbClr val="614622"/>
              </a:solidFill>
              <a:latin typeface="Calibri"/>
            </a:endParaRPr>
          </a:p>
        </p:txBody>
      </p:sp>
      <p:sp>
        <p:nvSpPr>
          <p:cNvPr id="9" name="Rectangle 8"/>
          <p:cNvSpPr/>
          <p:nvPr/>
        </p:nvSpPr>
        <p:spPr>
          <a:xfrm>
            <a:off x="2133600" y="3937000"/>
            <a:ext cx="2438400" cy="914400"/>
          </a:xfrm>
          <a:prstGeom prst="rect">
            <a:avLst/>
          </a:prstGeom>
          <a:solidFill>
            <a:srgbClr val="614622"/>
          </a:solidFill>
          <a:ln w="9525">
            <a:solidFill>
              <a:schemeClr val="tx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2400" b="1" dirty="0">
                <a:solidFill>
                  <a:prstClr val="white"/>
                </a:solidFill>
                <a:latin typeface="Calibri"/>
              </a:rPr>
              <a:t>Goals</a:t>
            </a:r>
            <a:endParaRPr lang="en-US" sz="2400" dirty="0">
              <a:ln>
                <a:solidFill>
                  <a:prstClr val="white"/>
                </a:solidFill>
              </a:ln>
              <a:solidFill>
                <a:srgbClr val="614622"/>
              </a:solidFill>
              <a:latin typeface="Calibri"/>
            </a:endParaRPr>
          </a:p>
        </p:txBody>
      </p:sp>
      <p:sp>
        <p:nvSpPr>
          <p:cNvPr id="10" name="Rectangle 9"/>
          <p:cNvSpPr/>
          <p:nvPr/>
        </p:nvSpPr>
        <p:spPr>
          <a:xfrm>
            <a:off x="2133600" y="5054600"/>
            <a:ext cx="2438400" cy="914400"/>
          </a:xfrm>
          <a:prstGeom prst="rect">
            <a:avLst/>
          </a:prstGeom>
          <a:solidFill>
            <a:srgbClr val="614622"/>
          </a:solidFill>
          <a:ln w="9525">
            <a:solidFill>
              <a:schemeClr val="tx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2400" b="1" dirty="0">
                <a:solidFill>
                  <a:prstClr val="white"/>
                </a:solidFill>
                <a:latin typeface="Calibri"/>
              </a:rPr>
              <a:t>Objectives</a:t>
            </a:r>
            <a:endParaRPr lang="en-US" sz="2400" dirty="0">
              <a:ln>
                <a:solidFill>
                  <a:prstClr val="white"/>
                </a:solidFill>
              </a:ln>
              <a:solidFill>
                <a:srgbClr val="614622"/>
              </a:solidFill>
              <a:latin typeface="Calibri"/>
            </a:endParaRPr>
          </a:p>
        </p:txBody>
      </p:sp>
      <p:sp>
        <p:nvSpPr>
          <p:cNvPr id="13" name="Rectangle 12"/>
          <p:cNvSpPr/>
          <p:nvPr/>
        </p:nvSpPr>
        <p:spPr>
          <a:xfrm>
            <a:off x="7112000" y="1397000"/>
            <a:ext cx="2844800" cy="863600"/>
          </a:xfrm>
          <a:prstGeom prst="rect">
            <a:avLst/>
          </a:prstGeom>
          <a:solidFill>
            <a:srgbClr val="1E3A6A"/>
          </a:solidFill>
          <a:ln w="9525">
            <a:solidFill>
              <a:schemeClr val="tx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2400" b="1" dirty="0">
                <a:solidFill>
                  <a:prstClr val="white"/>
                </a:solidFill>
                <a:latin typeface="Calibri"/>
              </a:rPr>
              <a:t>Planning </a:t>
            </a:r>
            <a:endParaRPr lang="en-US" sz="2400" dirty="0">
              <a:solidFill>
                <a:prstClr val="white"/>
              </a:solidFill>
              <a:latin typeface="Calibri"/>
            </a:endParaRPr>
          </a:p>
        </p:txBody>
      </p:sp>
      <p:sp>
        <p:nvSpPr>
          <p:cNvPr id="14" name="Rectangle 13"/>
          <p:cNvSpPr/>
          <p:nvPr/>
        </p:nvSpPr>
        <p:spPr>
          <a:xfrm>
            <a:off x="7112000" y="2616200"/>
            <a:ext cx="2844800" cy="863600"/>
          </a:xfrm>
          <a:prstGeom prst="rect">
            <a:avLst/>
          </a:prstGeom>
          <a:solidFill>
            <a:srgbClr val="1E3A6A"/>
          </a:solidFill>
          <a:ln w="9525">
            <a:solidFill>
              <a:schemeClr val="tx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2400" b="1" dirty="0">
                <a:solidFill>
                  <a:prstClr val="white"/>
                </a:solidFill>
                <a:latin typeface="Calibri"/>
              </a:rPr>
              <a:t>Organizing</a:t>
            </a:r>
            <a:endParaRPr lang="en-US" sz="2400" dirty="0">
              <a:solidFill>
                <a:prstClr val="white"/>
              </a:solidFill>
              <a:latin typeface="Calibri"/>
            </a:endParaRPr>
          </a:p>
        </p:txBody>
      </p:sp>
      <p:sp>
        <p:nvSpPr>
          <p:cNvPr id="15" name="Rectangle 14"/>
          <p:cNvSpPr/>
          <p:nvPr/>
        </p:nvSpPr>
        <p:spPr>
          <a:xfrm>
            <a:off x="7112000" y="3835400"/>
            <a:ext cx="2844800" cy="863600"/>
          </a:xfrm>
          <a:prstGeom prst="rect">
            <a:avLst/>
          </a:prstGeom>
          <a:solidFill>
            <a:srgbClr val="1E3A6A"/>
          </a:solidFill>
          <a:ln w="9525">
            <a:solidFill>
              <a:schemeClr val="tx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2400" b="1" dirty="0">
                <a:solidFill>
                  <a:prstClr val="white"/>
                </a:solidFill>
                <a:latin typeface="Calibri"/>
              </a:rPr>
              <a:t>Directing</a:t>
            </a:r>
            <a:endParaRPr lang="en-US" sz="2400" dirty="0">
              <a:solidFill>
                <a:prstClr val="white"/>
              </a:solidFill>
              <a:latin typeface="Calibri"/>
            </a:endParaRPr>
          </a:p>
        </p:txBody>
      </p:sp>
      <p:sp>
        <p:nvSpPr>
          <p:cNvPr id="16" name="Rectangle 15"/>
          <p:cNvSpPr/>
          <p:nvPr/>
        </p:nvSpPr>
        <p:spPr>
          <a:xfrm>
            <a:off x="7112000" y="5105400"/>
            <a:ext cx="2844800" cy="863600"/>
          </a:xfrm>
          <a:prstGeom prst="rect">
            <a:avLst/>
          </a:prstGeom>
          <a:solidFill>
            <a:srgbClr val="1E3A6A"/>
          </a:solidFill>
          <a:ln w="9525">
            <a:solidFill>
              <a:schemeClr val="tx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2400" b="1" dirty="0">
                <a:solidFill>
                  <a:prstClr val="white"/>
                </a:solidFill>
                <a:latin typeface="Calibri"/>
              </a:rPr>
              <a:t>Controlling</a:t>
            </a:r>
            <a:endParaRPr lang="en-US" sz="2400" dirty="0">
              <a:solidFill>
                <a:prstClr val="white"/>
              </a:solidFill>
              <a:latin typeface="Calibri"/>
            </a:endParaRPr>
          </a:p>
        </p:txBody>
      </p:sp>
      <p:sp>
        <p:nvSpPr>
          <p:cNvPr id="19" name="TextBox 18"/>
          <p:cNvSpPr txBox="1"/>
          <p:nvPr/>
        </p:nvSpPr>
        <p:spPr>
          <a:xfrm>
            <a:off x="6400800" y="425847"/>
            <a:ext cx="3985386" cy="502766"/>
          </a:xfrm>
          <a:prstGeom prst="rect">
            <a:avLst/>
          </a:prstGeom>
          <a:noFill/>
          <a:effectLst>
            <a:outerShdw blurRad="50800" dist="38100" dir="2700000" algn="tl" rotWithShape="0">
              <a:prstClr val="black">
                <a:alpha val="40000"/>
              </a:prstClr>
            </a:outerShdw>
          </a:effectLst>
        </p:spPr>
        <p:txBody>
          <a:bodyPr wrap="none" rtlCol="0">
            <a:spAutoFit/>
          </a:bodyPr>
          <a:lstStyle/>
          <a:p>
            <a:pPr defTabSz="1219170">
              <a:defRPr/>
            </a:pPr>
            <a:r>
              <a:rPr lang="en-US" sz="2667" b="1" dirty="0">
                <a:solidFill>
                  <a:prstClr val="black"/>
                </a:solidFill>
                <a:latin typeface="Arial" pitchFamily="34" charset="0"/>
                <a:cs typeface="Arial" pitchFamily="34" charset="0"/>
              </a:rPr>
              <a:t>Organizational Process</a:t>
            </a:r>
          </a:p>
        </p:txBody>
      </p:sp>
      <p:sp>
        <p:nvSpPr>
          <p:cNvPr id="20" name="Left Arrow 19"/>
          <p:cNvSpPr/>
          <p:nvPr/>
        </p:nvSpPr>
        <p:spPr>
          <a:xfrm>
            <a:off x="5049430" y="5257800"/>
            <a:ext cx="1656169" cy="609600"/>
          </a:xfrm>
          <a:prstGeom prst="leftArrow">
            <a:avLst>
              <a:gd name="adj1" fmla="val 53540"/>
              <a:gd name="adj2" fmla="val 92478"/>
            </a:avLst>
          </a:prstGeom>
          <a:solidFill>
            <a:srgbClr val="9F461F"/>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21" name="TextBox 20"/>
          <p:cNvSpPr txBox="1"/>
          <p:nvPr/>
        </p:nvSpPr>
        <p:spPr>
          <a:xfrm>
            <a:off x="5234649" y="4394200"/>
            <a:ext cx="1228221" cy="502766"/>
          </a:xfrm>
          <a:prstGeom prst="rect">
            <a:avLst/>
          </a:prstGeom>
          <a:solidFill>
            <a:schemeClr val="bg1"/>
          </a:solidFill>
          <a:ln w="9525">
            <a:solidFill>
              <a:schemeClr val="tx1"/>
            </a:solidFill>
          </a:ln>
          <a:effectLst>
            <a:outerShdw blurRad="50800" dist="38100" dir="2700000" algn="tl" rotWithShape="0">
              <a:prstClr val="black">
                <a:alpha val="40000"/>
              </a:prstClr>
            </a:outerShdw>
          </a:effectLst>
        </p:spPr>
        <p:txBody>
          <a:bodyPr wrap="none" rtlCol="0">
            <a:spAutoFit/>
          </a:bodyPr>
          <a:lstStyle/>
          <a:p>
            <a:pPr defTabSz="1219170">
              <a:defRPr/>
            </a:pPr>
            <a:r>
              <a:rPr lang="en-US" sz="2667" b="1" dirty="0">
                <a:solidFill>
                  <a:srgbClr val="FF0000"/>
                </a:solidFill>
                <a:effectLst>
                  <a:outerShdw blurRad="38100" dist="50800" dir="2700000" sx="102000" sy="102000" algn="tl" rotWithShape="0">
                    <a:prstClr val="black">
                      <a:alpha val="40000"/>
                    </a:prstClr>
                  </a:outerShdw>
                </a:effectLst>
                <a:latin typeface="Arial" pitchFamily="34" charset="0"/>
                <a:cs typeface="Arial" pitchFamily="34" charset="0"/>
              </a:rPr>
              <a:t>RISKS</a:t>
            </a:r>
          </a:p>
        </p:txBody>
      </p:sp>
    </p:spTree>
    <p:custDataLst>
      <p:tags r:id="rId1"/>
    </p:custDataLst>
    <p:extLst>
      <p:ext uri="{BB962C8B-B14F-4D97-AF65-F5344CB8AC3E}">
        <p14:creationId xmlns:p14="http://schemas.microsoft.com/office/powerpoint/2010/main" val="43922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1000"/>
                                        <p:tgtEl>
                                          <p:spTgt spid="21"/>
                                        </p:tgtEl>
                                      </p:cBhvr>
                                    </p:animEffect>
                                    <p:anim calcmode="lin" valueType="num">
                                      <p:cBhvr>
                                        <p:cTn id="76" dur="1000" fill="hold"/>
                                        <p:tgtEl>
                                          <p:spTgt spid="21"/>
                                        </p:tgtEl>
                                        <p:attrNameLst>
                                          <p:attrName>ppt_x</p:attrName>
                                        </p:attrNameLst>
                                      </p:cBhvr>
                                      <p:tavLst>
                                        <p:tav tm="0">
                                          <p:val>
                                            <p:strVal val="#ppt_x"/>
                                          </p:val>
                                        </p:tav>
                                        <p:tav tm="100000">
                                          <p:val>
                                            <p:strVal val="#ppt_x"/>
                                          </p:val>
                                        </p:tav>
                                      </p:tavLst>
                                    </p:anim>
                                    <p:anim calcmode="lin" valueType="num">
                                      <p:cBhvr>
                                        <p:cTn id="7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3" grpId="0" animBg="1"/>
      <p:bldP spid="14" grpId="0" animBg="1"/>
      <p:bldP spid="15" grpId="0" animBg="1"/>
      <p:bldP spid="16"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842000" y="2354421"/>
            <a:ext cx="508000" cy="1785779"/>
          </a:xfrm>
          <a:prstGeom prst="rect">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2" name="Rectangle 1"/>
          <p:cNvSpPr/>
          <p:nvPr/>
        </p:nvSpPr>
        <p:spPr>
          <a:xfrm>
            <a:off x="1016000" y="3225800"/>
            <a:ext cx="3352800" cy="609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2400" dirty="0">
                <a:solidFill>
                  <a:prstClr val="black"/>
                </a:solidFill>
                <a:latin typeface="Calibri"/>
              </a:rPr>
              <a:t>Objectives</a:t>
            </a:r>
          </a:p>
        </p:txBody>
      </p:sp>
      <p:sp>
        <p:nvSpPr>
          <p:cNvPr id="4" name="TextBox 3"/>
          <p:cNvSpPr txBox="1"/>
          <p:nvPr/>
        </p:nvSpPr>
        <p:spPr>
          <a:xfrm>
            <a:off x="2498649" y="425847"/>
            <a:ext cx="7138493" cy="502766"/>
          </a:xfrm>
          <a:prstGeom prst="rect">
            <a:avLst/>
          </a:prstGeom>
          <a:noFill/>
          <a:effectLst>
            <a:outerShdw blurRad="50800" dist="38100" dir="2700000" algn="tl" rotWithShape="0">
              <a:prstClr val="black">
                <a:alpha val="40000"/>
              </a:prstClr>
            </a:outerShdw>
          </a:effectLst>
        </p:spPr>
        <p:txBody>
          <a:bodyPr wrap="none" rtlCol="0">
            <a:spAutoFit/>
          </a:bodyPr>
          <a:lstStyle/>
          <a:p>
            <a:pPr defTabSz="1219170">
              <a:defRPr/>
            </a:pPr>
            <a:r>
              <a:rPr lang="en-US" sz="2667" b="1" dirty="0">
                <a:solidFill>
                  <a:prstClr val="black"/>
                </a:solidFill>
                <a:latin typeface="Arial" pitchFamily="34" charset="0"/>
                <a:cs typeface="Arial" pitchFamily="34" charset="0"/>
              </a:rPr>
              <a:t>Objectives – Risks – Controls Relationship</a:t>
            </a:r>
          </a:p>
        </p:txBody>
      </p:sp>
      <p:sp>
        <p:nvSpPr>
          <p:cNvPr id="7" name="Rectangle 6"/>
          <p:cNvSpPr/>
          <p:nvPr/>
        </p:nvSpPr>
        <p:spPr>
          <a:xfrm>
            <a:off x="4419600" y="1803400"/>
            <a:ext cx="3352800" cy="609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2400" dirty="0">
                <a:solidFill>
                  <a:prstClr val="black"/>
                </a:solidFill>
                <a:latin typeface="Arial" pitchFamily="34" charset="0"/>
                <a:cs typeface="Arial" pitchFamily="34" charset="0"/>
              </a:rPr>
              <a:t>Risks</a:t>
            </a:r>
          </a:p>
        </p:txBody>
      </p:sp>
      <p:sp>
        <p:nvSpPr>
          <p:cNvPr id="11" name="Rectangle 10"/>
          <p:cNvSpPr/>
          <p:nvPr/>
        </p:nvSpPr>
        <p:spPr>
          <a:xfrm>
            <a:off x="7823200" y="3221819"/>
            <a:ext cx="3352800" cy="609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2400" dirty="0">
                <a:solidFill>
                  <a:prstClr val="black"/>
                </a:solidFill>
                <a:latin typeface="Arial" pitchFamily="34" charset="0"/>
                <a:cs typeface="Arial" pitchFamily="34" charset="0"/>
              </a:rPr>
              <a:t>Controls</a:t>
            </a:r>
          </a:p>
        </p:txBody>
      </p:sp>
      <p:sp>
        <p:nvSpPr>
          <p:cNvPr id="13" name="Right Arrow 12"/>
          <p:cNvSpPr/>
          <p:nvPr/>
        </p:nvSpPr>
        <p:spPr>
          <a:xfrm>
            <a:off x="4622800" y="3241357"/>
            <a:ext cx="2946400" cy="492443"/>
          </a:xfrm>
          <a:prstGeom prst="rightArrow">
            <a:avLst>
              <a:gd name="adj1" fmla="val 50000"/>
              <a:gd name="adj2" fmla="val 14003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Tree>
    <p:custDataLst>
      <p:tags r:id="rId1"/>
    </p:custDataLst>
    <p:extLst>
      <p:ext uri="{BB962C8B-B14F-4D97-AF65-F5344CB8AC3E}">
        <p14:creationId xmlns:p14="http://schemas.microsoft.com/office/powerpoint/2010/main" val="88182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9295" y="1811830"/>
            <a:ext cx="2139542" cy="1983191"/>
          </a:xfrm>
          <a:prstGeom prst="rect">
            <a:avLst/>
          </a:prstGeom>
          <a:ln w="22225">
            <a:solidFill>
              <a:schemeClr val="tx1"/>
            </a:solidFill>
          </a:ln>
          <a:effectLst>
            <a:outerShdw blurRad="50800" dist="139700" dir="2700000" algn="tl" rotWithShape="0">
              <a:prstClr val="black">
                <a:alpha val="40000"/>
              </a:prstClr>
            </a:outerShdw>
          </a:effectLst>
        </p:spPr>
      </p:pic>
      <p:sp>
        <p:nvSpPr>
          <p:cNvPr id="3" name="TextBox 2"/>
          <p:cNvSpPr txBox="1"/>
          <p:nvPr/>
        </p:nvSpPr>
        <p:spPr>
          <a:xfrm>
            <a:off x="2022067" y="1957041"/>
            <a:ext cx="4086632" cy="2554545"/>
          </a:xfrm>
          <a:prstGeom prst="rect">
            <a:avLst/>
          </a:prstGeom>
          <a:noFill/>
        </p:spPr>
        <p:txBody>
          <a:bodyPr wrap="none" rtlCol="0">
            <a:spAutoFit/>
          </a:bodyPr>
          <a:lstStyle/>
          <a:p>
            <a:pPr algn="ctr"/>
            <a:r>
              <a:rPr lang="en-US" sz="2400" b="1" dirty="0" smtClean="0"/>
              <a:t>Lawrence B. Sawyer</a:t>
            </a:r>
          </a:p>
          <a:p>
            <a:pPr algn="ctr"/>
            <a:endParaRPr lang="en-US" sz="2400" b="1" dirty="0" smtClean="0"/>
          </a:p>
          <a:p>
            <a:pPr algn="ctr"/>
            <a:r>
              <a:rPr lang="en-US" sz="2000" i="1" dirty="0" smtClean="0"/>
              <a:t>Practice of Modern Internal Auditing</a:t>
            </a:r>
          </a:p>
          <a:p>
            <a:pPr algn="ctr"/>
            <a:endParaRPr lang="en-US" dirty="0"/>
          </a:p>
          <a:p>
            <a:pPr algn="ctr"/>
            <a:r>
              <a:rPr lang="en-US" dirty="0" smtClean="0"/>
              <a:t>“The Father of Modern Internal Auditing”</a:t>
            </a:r>
          </a:p>
          <a:p>
            <a:pPr algn="ctr"/>
            <a:endParaRPr lang="en-US" dirty="0"/>
          </a:p>
          <a:p>
            <a:pPr algn="ctr"/>
            <a:r>
              <a:rPr lang="en-US" sz="2000" dirty="0" smtClean="0">
                <a:hlinkClick r:id="rId3"/>
              </a:rPr>
              <a:t>www.thesawyerlegacy.com</a:t>
            </a:r>
            <a:endParaRPr lang="en-US" sz="2000" dirty="0" smtClean="0"/>
          </a:p>
          <a:p>
            <a:pPr algn="ctr"/>
            <a:endParaRPr lang="en-US" dirty="0"/>
          </a:p>
        </p:txBody>
      </p:sp>
      <p:sp>
        <p:nvSpPr>
          <p:cNvPr id="4" name="TextBox 3"/>
          <p:cNvSpPr txBox="1"/>
          <p:nvPr/>
        </p:nvSpPr>
        <p:spPr>
          <a:xfrm>
            <a:off x="4362705" y="681644"/>
            <a:ext cx="3466590" cy="584775"/>
          </a:xfrm>
          <a:prstGeom prst="rect">
            <a:avLst/>
          </a:prstGeom>
          <a:noFill/>
        </p:spPr>
        <p:txBody>
          <a:bodyPr wrap="none" rtlCol="0">
            <a:spAutoFit/>
          </a:bodyPr>
          <a:lstStyle/>
          <a:p>
            <a:r>
              <a:rPr lang="en-US" sz="3200" b="1" dirty="0" smtClean="0"/>
              <a:t>Auditor Motivation</a:t>
            </a:r>
            <a:endParaRPr lang="en-US" b="1" dirty="0"/>
          </a:p>
        </p:txBody>
      </p:sp>
      <p:sp>
        <p:nvSpPr>
          <p:cNvPr id="5" name="TextBox 4"/>
          <p:cNvSpPr txBox="1"/>
          <p:nvPr/>
        </p:nvSpPr>
        <p:spPr>
          <a:xfrm>
            <a:off x="2047231" y="4735370"/>
            <a:ext cx="8097538" cy="1384995"/>
          </a:xfrm>
          <a:prstGeom prst="rect">
            <a:avLst/>
          </a:prstGeom>
          <a:noFill/>
        </p:spPr>
        <p:txBody>
          <a:bodyPr wrap="none" rtlCol="0">
            <a:spAutoFit/>
          </a:bodyPr>
          <a:lstStyle/>
          <a:p>
            <a:pPr algn="ctr"/>
            <a:r>
              <a:rPr lang="en-US" sz="2800" dirty="0" smtClean="0"/>
              <a:t>“Catch the manager doing something right!”</a:t>
            </a:r>
          </a:p>
          <a:p>
            <a:pPr algn="ctr"/>
            <a:endParaRPr lang="en-US" sz="2800" dirty="0"/>
          </a:p>
          <a:p>
            <a:pPr algn="ctr"/>
            <a:r>
              <a:rPr lang="en-US" sz="2800" dirty="0" smtClean="0"/>
              <a:t>“The auditor’s job is to make the manager look good!”</a:t>
            </a:r>
            <a:endParaRPr lang="en-US" sz="2800" dirty="0"/>
          </a:p>
        </p:txBody>
      </p:sp>
    </p:spTree>
    <p:extLst>
      <p:ext uri="{BB962C8B-B14F-4D97-AF65-F5344CB8AC3E}">
        <p14:creationId xmlns:p14="http://schemas.microsoft.com/office/powerpoint/2010/main" val="232242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842000" y="2354421"/>
            <a:ext cx="508000" cy="1785779"/>
          </a:xfrm>
          <a:prstGeom prst="rect">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2" name="Rectangle 1"/>
          <p:cNvSpPr/>
          <p:nvPr/>
        </p:nvSpPr>
        <p:spPr>
          <a:xfrm>
            <a:off x="1016000" y="3225800"/>
            <a:ext cx="3352800" cy="609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2400" dirty="0">
                <a:solidFill>
                  <a:prstClr val="black"/>
                </a:solidFill>
                <a:latin typeface="Calibri"/>
              </a:rPr>
              <a:t>Objectives</a:t>
            </a:r>
          </a:p>
        </p:txBody>
      </p:sp>
      <p:sp>
        <p:nvSpPr>
          <p:cNvPr id="4" name="TextBox 3"/>
          <p:cNvSpPr txBox="1"/>
          <p:nvPr/>
        </p:nvSpPr>
        <p:spPr>
          <a:xfrm>
            <a:off x="2498649" y="425847"/>
            <a:ext cx="7138493" cy="502766"/>
          </a:xfrm>
          <a:prstGeom prst="rect">
            <a:avLst/>
          </a:prstGeom>
          <a:noFill/>
          <a:effectLst>
            <a:outerShdw blurRad="50800" dist="38100" dir="2700000" algn="tl" rotWithShape="0">
              <a:prstClr val="black">
                <a:alpha val="40000"/>
              </a:prstClr>
            </a:outerShdw>
          </a:effectLst>
        </p:spPr>
        <p:txBody>
          <a:bodyPr wrap="none" rtlCol="0">
            <a:spAutoFit/>
          </a:bodyPr>
          <a:lstStyle/>
          <a:p>
            <a:pPr defTabSz="1219170">
              <a:defRPr/>
            </a:pPr>
            <a:r>
              <a:rPr lang="en-US" sz="2667" b="1" dirty="0">
                <a:solidFill>
                  <a:prstClr val="black"/>
                </a:solidFill>
                <a:latin typeface="Arial" pitchFamily="34" charset="0"/>
                <a:cs typeface="Arial" pitchFamily="34" charset="0"/>
              </a:rPr>
              <a:t>Objectives – Risks – Controls Relationship</a:t>
            </a:r>
          </a:p>
        </p:txBody>
      </p:sp>
      <p:sp>
        <p:nvSpPr>
          <p:cNvPr id="7" name="Rectangle 6"/>
          <p:cNvSpPr/>
          <p:nvPr/>
        </p:nvSpPr>
        <p:spPr>
          <a:xfrm>
            <a:off x="4419600" y="1803400"/>
            <a:ext cx="3352800" cy="609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2400" dirty="0">
                <a:solidFill>
                  <a:prstClr val="black"/>
                </a:solidFill>
                <a:latin typeface="Arial" pitchFamily="34" charset="0"/>
                <a:cs typeface="Arial" pitchFamily="34" charset="0"/>
              </a:rPr>
              <a:t>Risks</a:t>
            </a:r>
          </a:p>
        </p:txBody>
      </p:sp>
      <p:sp>
        <p:nvSpPr>
          <p:cNvPr id="11" name="Rectangle 10"/>
          <p:cNvSpPr/>
          <p:nvPr/>
        </p:nvSpPr>
        <p:spPr>
          <a:xfrm>
            <a:off x="7823200" y="3221819"/>
            <a:ext cx="3352800" cy="609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2400" dirty="0">
                <a:solidFill>
                  <a:prstClr val="black"/>
                </a:solidFill>
                <a:latin typeface="Arial" pitchFamily="34" charset="0"/>
                <a:cs typeface="Arial" pitchFamily="34" charset="0"/>
              </a:rPr>
              <a:t>Controls</a:t>
            </a:r>
          </a:p>
        </p:txBody>
      </p:sp>
      <p:sp>
        <p:nvSpPr>
          <p:cNvPr id="13" name="Right Arrow 12"/>
          <p:cNvSpPr/>
          <p:nvPr/>
        </p:nvSpPr>
        <p:spPr>
          <a:xfrm>
            <a:off x="4622800" y="3241357"/>
            <a:ext cx="2946400" cy="492443"/>
          </a:xfrm>
          <a:prstGeom prst="rightArrow">
            <a:avLst>
              <a:gd name="adj1" fmla="val 50000"/>
              <a:gd name="adj2" fmla="val 14003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Tree>
    <p:custDataLst>
      <p:tags r:id="rId1"/>
    </p:custDataLst>
    <p:extLst>
      <p:ext uri="{BB962C8B-B14F-4D97-AF65-F5344CB8AC3E}">
        <p14:creationId xmlns:p14="http://schemas.microsoft.com/office/powerpoint/2010/main" val="43754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30173" y="1092200"/>
            <a:ext cx="11785600" cy="4064000"/>
          </a:xfrm>
          <a:prstGeom prst="rect">
            <a:avLst/>
          </a:prstGeom>
          <a:noFill/>
          <a:ln w="9525">
            <a:noFill/>
            <a:miter lim="800000"/>
            <a:headEnd/>
            <a:tailEnd/>
          </a:ln>
        </p:spPr>
        <p:txBody>
          <a:bodyPr vert="horz" wrap="square" lIns="121920" tIns="60960" rIns="121920" bIns="60960" numCol="1" anchor="ctr" anchorCtr="0" compatLnSpc="1">
            <a:prstTxWarp prst="textNoShape">
              <a:avLst/>
            </a:prstTxWarp>
          </a:bodyPr>
          <a:lstStyle/>
          <a:p>
            <a:pPr algn="ctr" defTabSz="1219170" fontAlgn="base">
              <a:spcBef>
                <a:spcPct val="0"/>
              </a:spcBef>
              <a:spcAft>
                <a:spcPct val="0"/>
              </a:spcAft>
              <a:defRPr/>
            </a:pPr>
            <a:r>
              <a:rPr lang="en-US" sz="3733" b="1" kern="0" dirty="0">
                <a:latin typeface="Arial" pitchFamily="34" charset="0"/>
                <a:ea typeface="+mj-ea"/>
                <a:cs typeface="Arial" pitchFamily="34" charset="0"/>
              </a:rPr>
              <a:t>COSO </a:t>
            </a:r>
            <a:r>
              <a:rPr lang="en-US" sz="3200" b="1" kern="0" dirty="0">
                <a:latin typeface="Arial" pitchFamily="34" charset="0"/>
                <a:ea typeface="+mj-ea"/>
                <a:cs typeface="Arial" pitchFamily="34" charset="0"/>
              </a:rPr>
              <a:t>(Committee of Sponsoring Organizations)</a:t>
            </a:r>
          </a:p>
          <a:p>
            <a:pPr algn="ctr" defTabSz="1219170" fontAlgn="base">
              <a:spcBef>
                <a:spcPct val="0"/>
              </a:spcBef>
              <a:spcAft>
                <a:spcPct val="0"/>
              </a:spcAft>
              <a:defRPr/>
            </a:pPr>
            <a:endParaRPr lang="en-US" sz="3200" b="1" kern="0" dirty="0">
              <a:latin typeface="Arial" pitchFamily="34" charset="0"/>
              <a:ea typeface="+mj-ea"/>
              <a:cs typeface="Arial" pitchFamily="34" charset="0"/>
            </a:endParaRPr>
          </a:p>
          <a:p>
            <a:pPr algn="ctr" defTabSz="1219170" fontAlgn="base">
              <a:spcBef>
                <a:spcPct val="0"/>
              </a:spcBef>
              <a:spcAft>
                <a:spcPct val="0"/>
              </a:spcAft>
              <a:defRPr/>
            </a:pPr>
            <a:r>
              <a:rPr lang="en-US" sz="3733" b="1" kern="0" dirty="0">
                <a:latin typeface="Arial" pitchFamily="34" charset="0"/>
                <a:ea typeface="+mj-ea"/>
                <a:cs typeface="Arial" pitchFamily="34" charset="0"/>
              </a:rPr>
              <a:t>Internal Control Integrated Framework </a:t>
            </a:r>
          </a:p>
          <a:p>
            <a:pPr algn="ctr" defTabSz="1219170" fontAlgn="base">
              <a:spcBef>
                <a:spcPct val="0"/>
              </a:spcBef>
              <a:spcAft>
                <a:spcPct val="0"/>
              </a:spcAft>
              <a:defRPr/>
            </a:pPr>
            <a:endParaRPr lang="en-US" sz="3733" b="1" kern="0" dirty="0">
              <a:latin typeface="Arial" pitchFamily="34" charset="0"/>
              <a:ea typeface="+mj-ea"/>
              <a:cs typeface="Arial" pitchFamily="34" charset="0"/>
            </a:endParaRPr>
          </a:p>
          <a:p>
            <a:pPr algn="ctr" defTabSz="1219170" fontAlgn="base">
              <a:spcBef>
                <a:spcPct val="0"/>
              </a:spcBef>
              <a:spcAft>
                <a:spcPct val="0"/>
              </a:spcAft>
              <a:defRPr/>
            </a:pPr>
            <a:endParaRPr lang="en-US" sz="3200" b="1" kern="0" dirty="0">
              <a:latin typeface="Arial" pitchFamily="34" charset="0"/>
              <a:ea typeface="+mj-ea"/>
              <a:cs typeface="Arial" pitchFamily="34" charset="0"/>
            </a:endParaRPr>
          </a:p>
          <a:p>
            <a:pPr algn="ctr" defTabSz="1219170" fontAlgn="base">
              <a:spcBef>
                <a:spcPct val="0"/>
              </a:spcBef>
              <a:spcAft>
                <a:spcPct val="0"/>
              </a:spcAft>
              <a:defRPr/>
            </a:pPr>
            <a:r>
              <a:rPr lang="en-US" sz="3200" b="1" kern="0" dirty="0">
                <a:latin typeface="Arial" pitchFamily="34" charset="0"/>
                <a:ea typeface="+mj-ea"/>
                <a:cs typeface="Arial" pitchFamily="34" charset="0"/>
              </a:rPr>
              <a:t>Publication and Tools - 1992 </a:t>
            </a:r>
          </a:p>
          <a:p>
            <a:pPr algn="ctr" defTabSz="1219170" fontAlgn="base">
              <a:spcBef>
                <a:spcPct val="0"/>
              </a:spcBef>
              <a:spcAft>
                <a:spcPct val="0"/>
              </a:spcAft>
              <a:defRPr/>
            </a:pPr>
            <a:endParaRPr lang="en-US" sz="3200" b="1" kern="0" dirty="0">
              <a:latin typeface="Arial" pitchFamily="34" charset="0"/>
              <a:ea typeface="+mj-ea"/>
              <a:cs typeface="Arial" pitchFamily="34" charset="0"/>
            </a:endParaRPr>
          </a:p>
          <a:p>
            <a:pPr algn="ctr" defTabSz="1219170" fontAlgn="base">
              <a:spcBef>
                <a:spcPct val="0"/>
              </a:spcBef>
              <a:spcAft>
                <a:spcPct val="0"/>
              </a:spcAft>
              <a:defRPr/>
            </a:pPr>
            <a:r>
              <a:rPr lang="en-US" sz="3200" b="1" kern="0" dirty="0">
                <a:latin typeface="Arial" pitchFamily="34" charset="0"/>
                <a:ea typeface="+mj-ea"/>
                <a:cs typeface="Arial" pitchFamily="34" charset="0"/>
              </a:rPr>
              <a:t>Update – March , 2013</a:t>
            </a:r>
          </a:p>
        </p:txBody>
      </p:sp>
      <p:cxnSp>
        <p:nvCxnSpPr>
          <p:cNvPr id="3" name="Straight Connector 2"/>
          <p:cNvCxnSpPr/>
          <p:nvPr/>
        </p:nvCxnSpPr>
        <p:spPr>
          <a:xfrm>
            <a:off x="1219200" y="3225800"/>
            <a:ext cx="9753600" cy="0"/>
          </a:xfrm>
          <a:prstGeom prst="line">
            <a:avLst/>
          </a:prstGeom>
          <a:ln w="38100">
            <a:solidFill>
              <a:srgbClr val="1E3A6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288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 calcmode="lin" valueType="num">
                                      <p:cBhvr>
                                        <p:cTn id="7"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2">
                                            <p:txEl>
                                              <p:pRg st="5" end="5"/>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7" end="7"/>
                                            </p:txEl>
                                          </p:spTgt>
                                        </p:tgtEl>
                                        <p:attrNameLst>
                                          <p:attrName>style.visibility</p:attrName>
                                        </p:attrNameLst>
                                      </p:cBhvr>
                                      <p:to>
                                        <p:strVal val="visible"/>
                                      </p:to>
                                    </p:set>
                                    <p:anim calcmode="lin" valueType="num">
                                      <p:cBhvr>
                                        <p:cTn id="14"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1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1.1|1.4|1.3|1.1|1.3|1.5|1.3|1|1|1.4|1.2|2"/>
</p:tagLst>
</file>

<file path=ppt/tags/tag2.xml><?xml version="1.0" encoding="utf-8"?>
<p:tagLst xmlns:a="http://schemas.openxmlformats.org/drawingml/2006/main" xmlns:r="http://schemas.openxmlformats.org/officeDocument/2006/relationships" xmlns:p="http://schemas.openxmlformats.org/presentationml/2006/main">
  <p:tag name="TIMING" val="|2.3|1.3"/>
</p:tagLst>
</file>

<file path=ppt/tags/tag3.xml><?xml version="1.0" encoding="utf-8"?>
<p:tagLst xmlns:a="http://schemas.openxmlformats.org/drawingml/2006/main" xmlns:r="http://schemas.openxmlformats.org/officeDocument/2006/relationships" xmlns:p="http://schemas.openxmlformats.org/presentationml/2006/main">
  <p:tag name="TIMING" val="|2.3|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TotalTime>
  <Words>2024</Words>
  <Application>Microsoft Office PowerPoint</Application>
  <PresentationFormat>Widescreen</PresentationFormat>
  <Paragraphs>297</Paragraphs>
  <Slides>42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Times New Roman</vt:lpstr>
      <vt:lpstr>Office Theme</vt:lpstr>
      <vt:lpstr>PowerPoint Presentation</vt:lpstr>
      <vt:lpstr>PowerPoint Presentation</vt:lpstr>
      <vt:lpstr>Presentation Agenda</vt:lpstr>
      <vt:lpstr>New Solutions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Perception of Control Environment</vt:lpstr>
      <vt:lpstr>PowerPoint Presentation</vt:lpstr>
      <vt:lpstr>PowerPoint Presentation</vt:lpstr>
      <vt:lpstr>Perception of Control Activities</vt:lpstr>
      <vt:lpstr>PowerPoint Presentation</vt:lpstr>
      <vt:lpstr>PowerPoint Presentation</vt:lpstr>
      <vt:lpstr>Perception of Supervision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Piazza</dc:creator>
  <cp:lastModifiedBy>Michael Piazza</cp:lastModifiedBy>
  <cp:revision>57</cp:revision>
  <dcterms:created xsi:type="dcterms:W3CDTF">2015-11-23T20:18:01Z</dcterms:created>
  <dcterms:modified xsi:type="dcterms:W3CDTF">2015-11-30T20:26:40Z</dcterms:modified>
</cp:coreProperties>
</file>